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257" r:id="rId3"/>
    <p:sldId id="258" r:id="rId4"/>
    <p:sldId id="259" r:id="rId5"/>
    <p:sldId id="260" r:id="rId6"/>
    <p:sldId id="261" r:id="rId7"/>
    <p:sldId id="302" r:id="rId8"/>
    <p:sldId id="270" r:id="rId9"/>
    <p:sldId id="271" r:id="rId10"/>
    <p:sldId id="304" r:id="rId11"/>
    <p:sldId id="305" r:id="rId12"/>
    <p:sldId id="303" r:id="rId13"/>
    <p:sldId id="272" r:id="rId14"/>
    <p:sldId id="273"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1" r:id="rId31"/>
    <p:sldId id="290" r:id="rId32"/>
    <p:sldId id="292" r:id="rId33"/>
    <p:sldId id="293" r:id="rId34"/>
    <p:sldId id="294" r:id="rId35"/>
    <p:sldId id="295" r:id="rId36"/>
    <p:sldId id="296"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2"/>
      </p:cViewPr>
      <p:guideLst>
        <p:guide orient="horz" pos="2160"/>
        <p:guide pos="3840"/>
      </p:guideLst>
    </p:cSldViewPr>
  </p:slideViewPr>
  <p:notesTextViewPr>
    <p:cViewPr>
      <p:scale>
        <a:sx n="1" d="1"/>
        <a:sy n="1" d="1"/>
      </p:scale>
      <p:origin x="0" y="0"/>
    </p:cViewPr>
  </p:notesTextViewPr>
  <p:sorterViewPr>
    <p:cViewPr>
      <p:scale>
        <a:sx n="100" d="100"/>
        <a:sy n="100" d="100"/>
      </p:scale>
      <p:origin x="0" y="-44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0ABEEF-CB69-4089-BDB0-E9D54FCB867A}" type="datetimeFigureOut">
              <a:rPr lang="en-US" smtClean="0"/>
              <a:pPr/>
              <a:t>9/4/2018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61E63-D536-4ECD-99FD-DB3402C63F70}" type="slidenum">
              <a:rPr lang="en-US" smtClean="0"/>
              <a:pPr/>
              <a:t>‹#›</a:t>
            </a:fld>
            <a:endParaRPr lang="en-US"/>
          </a:p>
        </p:txBody>
      </p:sp>
    </p:spTree>
    <p:extLst>
      <p:ext uri="{BB962C8B-B14F-4D97-AF65-F5344CB8AC3E}">
        <p14:creationId xmlns:p14="http://schemas.microsoft.com/office/powerpoint/2010/main" val="208689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85D0A0-A2E4-42B3-81EC-A1C438BC27B1}" type="slidenum">
              <a:rPr lang="en-US" altLang="en-US" smtClean="0">
                <a:solidFill>
                  <a:srgbClr val="000000"/>
                </a:solidFill>
              </a:rPr>
              <a:pPr>
                <a:spcBef>
                  <a:spcPct val="0"/>
                </a:spcBef>
              </a:pPr>
              <a:t>1</a:t>
            </a:fld>
            <a:endParaRPr lang="en-US" altLang="en-US">
              <a:solidFill>
                <a:srgbClr val="000000"/>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138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746F41-3DB7-441E-9405-DF1373391A5D}" type="slidenum">
              <a:rPr lang="en-US" altLang="en-US" smtClean="0">
                <a:solidFill>
                  <a:srgbClr val="000000"/>
                </a:solidFill>
              </a:rPr>
              <a:pPr>
                <a:spcBef>
                  <a:spcPct val="0"/>
                </a:spcBef>
              </a:pPr>
              <a:t>25</a:t>
            </a:fld>
            <a:endParaRPr lang="en-US" altLang="en-US">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7670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E27C4-10E1-4CB0-88BA-0FEA8F76437A}" type="slidenum">
              <a:rPr lang="en-US" altLang="en-US"/>
              <a:pPr>
                <a:defRPr/>
              </a:pPr>
              <a:t>‹#›</a:t>
            </a:fld>
            <a:endParaRPr lang="en-US" altLang="en-US"/>
          </a:p>
        </p:txBody>
      </p:sp>
    </p:spTree>
    <p:extLst>
      <p:ext uri="{BB962C8B-B14F-4D97-AF65-F5344CB8AC3E}">
        <p14:creationId xmlns:p14="http://schemas.microsoft.com/office/powerpoint/2010/main" val="193186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BB5A99-82BC-4E09-90F2-E378C1A358FA}" type="slidenum">
              <a:rPr lang="en-US" altLang="en-US"/>
              <a:pPr>
                <a:defRPr/>
              </a:pPr>
              <a:t>‹#›</a:t>
            </a:fld>
            <a:endParaRPr lang="en-US" altLang="en-US"/>
          </a:p>
        </p:txBody>
      </p:sp>
    </p:spTree>
    <p:extLst>
      <p:ext uri="{BB962C8B-B14F-4D97-AF65-F5344CB8AC3E}">
        <p14:creationId xmlns:p14="http://schemas.microsoft.com/office/powerpoint/2010/main" val="159152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C8B055-6D2B-4913-A1BF-E01A21199FD6}" type="slidenum">
              <a:rPr lang="en-US" altLang="en-US"/>
              <a:pPr>
                <a:defRPr/>
              </a:pPr>
              <a:t>‹#›</a:t>
            </a:fld>
            <a:endParaRPr lang="en-US" altLang="en-US"/>
          </a:p>
        </p:txBody>
      </p:sp>
    </p:spTree>
    <p:extLst>
      <p:ext uri="{BB962C8B-B14F-4D97-AF65-F5344CB8AC3E}">
        <p14:creationId xmlns:p14="http://schemas.microsoft.com/office/powerpoint/2010/main" val="229760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B7BCAC-F13E-4361-B8FA-CCEA10DC6D6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429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8B0F7-5013-4775-8597-9A2448123B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5205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345945-795F-4F9F-9140-1DB1D58410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136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FAA8B6-FC4F-40B9-8969-A05393CCAFE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3321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27E94D-9BFD-4986-A72A-56426725FE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3052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1980F9-A9F4-4C93-A1A7-5CF91A7AEF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2607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90F231-B6A0-4C97-83D2-88525839E2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1375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4EF47-0124-4903-913F-176BB30C5E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402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C3F90-6D0A-40FD-8F96-656BFB3B61B5}" type="slidenum">
              <a:rPr lang="en-US" altLang="en-US"/>
              <a:pPr>
                <a:defRPr/>
              </a:pPr>
              <a:t>‹#›</a:t>
            </a:fld>
            <a:endParaRPr lang="en-US" altLang="en-US"/>
          </a:p>
        </p:txBody>
      </p:sp>
    </p:spTree>
    <p:extLst>
      <p:ext uri="{BB962C8B-B14F-4D97-AF65-F5344CB8AC3E}">
        <p14:creationId xmlns:p14="http://schemas.microsoft.com/office/powerpoint/2010/main" val="2058229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860DFC-E50C-439A-B333-DB93429A9D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1840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5E70D4-1E4A-4CDC-9348-DA645CA6CC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4486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63129-3791-4781-8F5C-40054F0D54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214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ADE04-EEB8-49F4-80DB-93E3E0DD152E}" type="slidenum">
              <a:rPr lang="en-US" altLang="en-US"/>
              <a:pPr>
                <a:defRPr/>
              </a:pPr>
              <a:t>‹#›</a:t>
            </a:fld>
            <a:endParaRPr lang="en-US" altLang="en-US"/>
          </a:p>
        </p:txBody>
      </p:sp>
    </p:spTree>
    <p:extLst>
      <p:ext uri="{BB962C8B-B14F-4D97-AF65-F5344CB8AC3E}">
        <p14:creationId xmlns:p14="http://schemas.microsoft.com/office/powerpoint/2010/main" val="151181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677618-3E57-4F5B-A1B7-04C4BB507C39}" type="slidenum">
              <a:rPr lang="en-US" altLang="en-US"/>
              <a:pPr>
                <a:defRPr/>
              </a:pPr>
              <a:t>‹#›</a:t>
            </a:fld>
            <a:endParaRPr lang="en-US" altLang="en-US"/>
          </a:p>
        </p:txBody>
      </p:sp>
    </p:spTree>
    <p:extLst>
      <p:ext uri="{BB962C8B-B14F-4D97-AF65-F5344CB8AC3E}">
        <p14:creationId xmlns:p14="http://schemas.microsoft.com/office/powerpoint/2010/main" val="89363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15C054-AEEA-4E05-823A-7E26FEEF814F}" type="slidenum">
              <a:rPr lang="en-US" altLang="en-US"/>
              <a:pPr>
                <a:defRPr/>
              </a:pPr>
              <a:t>‹#›</a:t>
            </a:fld>
            <a:endParaRPr lang="en-US" altLang="en-US"/>
          </a:p>
        </p:txBody>
      </p:sp>
    </p:spTree>
    <p:extLst>
      <p:ext uri="{BB962C8B-B14F-4D97-AF65-F5344CB8AC3E}">
        <p14:creationId xmlns:p14="http://schemas.microsoft.com/office/powerpoint/2010/main" val="320294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73659D-086D-4F6A-882E-5A079CBDF8DC}" type="slidenum">
              <a:rPr lang="en-US" altLang="en-US"/>
              <a:pPr>
                <a:defRPr/>
              </a:pPr>
              <a:t>‹#›</a:t>
            </a:fld>
            <a:endParaRPr lang="en-US" altLang="en-US"/>
          </a:p>
        </p:txBody>
      </p:sp>
    </p:spTree>
    <p:extLst>
      <p:ext uri="{BB962C8B-B14F-4D97-AF65-F5344CB8AC3E}">
        <p14:creationId xmlns:p14="http://schemas.microsoft.com/office/powerpoint/2010/main" val="209254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8FD69A-5AC4-4134-B097-CB7184406E96}" type="slidenum">
              <a:rPr lang="en-US" altLang="en-US"/>
              <a:pPr>
                <a:defRPr/>
              </a:pPr>
              <a:t>‹#›</a:t>
            </a:fld>
            <a:endParaRPr lang="en-US" altLang="en-US"/>
          </a:p>
        </p:txBody>
      </p:sp>
    </p:spTree>
    <p:extLst>
      <p:ext uri="{BB962C8B-B14F-4D97-AF65-F5344CB8AC3E}">
        <p14:creationId xmlns:p14="http://schemas.microsoft.com/office/powerpoint/2010/main" val="412112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F8B92D-A22B-4E48-9D97-B6017B39CFEC}" type="slidenum">
              <a:rPr lang="en-US" altLang="en-US"/>
              <a:pPr>
                <a:defRPr/>
              </a:pPr>
              <a:t>‹#›</a:t>
            </a:fld>
            <a:endParaRPr lang="en-US" altLang="en-US"/>
          </a:p>
        </p:txBody>
      </p:sp>
    </p:spTree>
    <p:extLst>
      <p:ext uri="{BB962C8B-B14F-4D97-AF65-F5344CB8AC3E}">
        <p14:creationId xmlns:p14="http://schemas.microsoft.com/office/powerpoint/2010/main" val="393134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23DE4-1DBD-4ADC-A600-A0D0066D5670}" type="slidenum">
              <a:rPr lang="en-US" altLang="en-US"/>
              <a:pPr>
                <a:defRPr/>
              </a:pPr>
              <a:t>‹#›</a:t>
            </a:fld>
            <a:endParaRPr lang="en-US" altLang="en-US"/>
          </a:p>
        </p:txBody>
      </p:sp>
    </p:spTree>
    <p:extLst>
      <p:ext uri="{BB962C8B-B14F-4D97-AF65-F5344CB8AC3E}">
        <p14:creationId xmlns:p14="http://schemas.microsoft.com/office/powerpoint/2010/main" val="161128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Arial" charset="0"/>
              </a:defRPr>
            </a:lvl1pPr>
          </a:lstStyle>
          <a:p>
            <a:pPr fontAlgn="base">
              <a:spcBef>
                <a:spcPct val="0"/>
              </a:spcBef>
              <a:spcAft>
                <a:spcPct val="0"/>
              </a:spcAft>
              <a:defRPr/>
            </a:pPr>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defRPr>
            </a:lvl1pPr>
          </a:lstStyle>
          <a:p>
            <a:pPr fontAlgn="base">
              <a:spcBef>
                <a:spcPct val="0"/>
              </a:spcBef>
              <a:spcAft>
                <a:spcPct val="0"/>
              </a:spcAft>
              <a:defRPr/>
            </a:pPr>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fontAlgn="base">
              <a:spcBef>
                <a:spcPct val="0"/>
              </a:spcBef>
              <a:spcAft>
                <a:spcPct val="0"/>
              </a:spcAft>
              <a:defRPr/>
            </a:pPr>
            <a:fld id="{A42F86BB-B401-45EF-9D89-8E674CE79B0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6866959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54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54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54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5A660AE-F05A-4807-A5BC-307E8333ABF2}"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00888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en/e/ec/Maison_carree_side.jpg"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https://www.youtube.com/embed/OhstaD8PVl8"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upload.wikimedia.org/wikipedia/commons/0/00/MA-Lebrun.jpg"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subTitle" idx="1"/>
          </p:nvPr>
        </p:nvSpPr>
        <p:spPr>
          <a:xfrm>
            <a:off x="1315446" y="5214958"/>
            <a:ext cx="8037108" cy="1175706"/>
          </a:xfrm>
        </p:spPr>
        <p:txBody>
          <a:bodyPr wrap="square">
            <a:spAutoFit/>
          </a:bodyPr>
          <a:lstStyle/>
          <a:p>
            <a:pPr eaLnBrk="1" hangingPunct="1"/>
            <a:r>
              <a:rPr lang="en-US" altLang="en-US" dirty="0">
                <a:solidFill>
                  <a:srgbClr val="FF0000"/>
                </a:solidFill>
              </a:rPr>
              <a:t>Rococo  to Neoclassicism</a:t>
            </a:r>
          </a:p>
          <a:p>
            <a:pPr eaLnBrk="1" hangingPunct="1"/>
            <a:r>
              <a:rPr lang="en-US" altLang="en-US" dirty="0">
                <a:solidFill>
                  <a:srgbClr val="FF0000"/>
                </a:solidFill>
              </a:rPr>
              <a:t>The 18</a:t>
            </a:r>
            <a:r>
              <a:rPr lang="en-US" altLang="en-US" baseline="30000" dirty="0">
                <a:solidFill>
                  <a:srgbClr val="FF0000"/>
                </a:solidFill>
              </a:rPr>
              <a:t>th</a:t>
            </a:r>
            <a:r>
              <a:rPr lang="en-US" altLang="en-US" dirty="0">
                <a:solidFill>
                  <a:srgbClr val="FF0000"/>
                </a:solidFill>
              </a:rPr>
              <a:t> Century: A Century of Revolutions</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2907" y="76200"/>
            <a:ext cx="3905147" cy="48676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56" y="147037"/>
            <a:ext cx="6084054" cy="43545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Box 4"/>
          <p:cNvSpPr txBox="1">
            <a:spLocks noChangeArrowheads="1"/>
          </p:cNvSpPr>
          <p:nvPr/>
        </p:nvSpPr>
        <p:spPr bwMode="auto">
          <a:xfrm>
            <a:off x="4985544" y="4583929"/>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FFFF"/>
                </a:solidFill>
              </a:rPr>
              <a:t>1765</a:t>
            </a:r>
          </a:p>
        </p:txBody>
      </p:sp>
      <p:sp>
        <p:nvSpPr>
          <p:cNvPr id="7174" name="TextBox 5"/>
          <p:cNvSpPr txBox="1">
            <a:spLocks noChangeArrowheads="1"/>
          </p:cNvSpPr>
          <p:nvPr/>
        </p:nvSpPr>
        <p:spPr bwMode="auto">
          <a:xfrm>
            <a:off x="10144587" y="5030015"/>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dirty="0">
                <a:solidFill>
                  <a:srgbClr val="FFFFFF"/>
                </a:solidFill>
              </a:rPr>
              <a:t>1766</a:t>
            </a:r>
          </a:p>
        </p:txBody>
      </p:sp>
    </p:spTree>
    <p:extLst>
      <p:ext uri="{BB962C8B-B14F-4D97-AF65-F5344CB8AC3E}">
        <p14:creationId xmlns:p14="http://schemas.microsoft.com/office/powerpoint/2010/main" val="3097722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09" y="4559255"/>
            <a:ext cx="5961017" cy="1143000"/>
          </a:xfrm>
        </p:spPr>
        <p:txBody>
          <a:bodyPr/>
          <a:lstStyle/>
          <a:p>
            <a:pPr algn="l"/>
            <a:r>
              <a:rPr lang="fr-FR" sz="1800" dirty="0"/>
              <a:t>Madame de Pompadour, pastel by Maurice Quentin de La Tour, </a:t>
            </a:r>
            <a:r>
              <a:rPr lang="fr-FR" sz="1800" dirty="0" err="1"/>
              <a:t>shown</a:t>
            </a:r>
            <a:r>
              <a:rPr lang="fr-FR" sz="1800" dirty="0"/>
              <a:t> at the Paris Salon, 1755 (Louvre)</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780" y="77840"/>
            <a:ext cx="4861437" cy="6740971"/>
          </a:xfrm>
          <a:prstGeom prst="rect">
            <a:avLst/>
          </a:prstGeom>
        </p:spPr>
      </p:pic>
    </p:spTree>
    <p:extLst>
      <p:ext uri="{BB962C8B-B14F-4D97-AF65-F5344CB8AC3E}">
        <p14:creationId xmlns:p14="http://schemas.microsoft.com/office/powerpoint/2010/main" val="717441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BA42-F476-4790-884F-794FFED85EB0}"/>
              </a:ext>
            </a:extLst>
          </p:cNvPr>
          <p:cNvSpPr>
            <a:spLocks noGrp="1"/>
          </p:cNvSpPr>
          <p:nvPr>
            <p:ph type="title"/>
          </p:nvPr>
        </p:nvSpPr>
        <p:spPr>
          <a:xfrm>
            <a:off x="1367327" y="5308444"/>
            <a:ext cx="3964778" cy="1468372"/>
          </a:xfrm>
        </p:spPr>
        <p:txBody>
          <a:bodyPr/>
          <a:lstStyle/>
          <a:p>
            <a:pPr algn="l"/>
            <a:r>
              <a:rPr lang="en-US" sz="1600" cap="none" dirty="0">
                <a:latin typeface="Verdana" panose="020B0604030504040204" pitchFamily="34" charset="0"/>
                <a:ea typeface="Verdana" panose="020B0604030504040204" pitchFamily="34" charset="0"/>
                <a:cs typeface="Verdana" panose="020B0604030504040204" pitchFamily="34" charset="0"/>
              </a:rPr>
              <a:t>Sir Isaac Newton </a:t>
            </a:r>
            <a:r>
              <a:rPr lang="en-US" sz="1600" b="0" cap="none" dirty="0">
                <a:latin typeface="Verdana" panose="020B0604030504040204" pitchFamily="34" charset="0"/>
                <a:ea typeface="Verdana" panose="020B0604030504040204" pitchFamily="34" charset="0"/>
                <a:cs typeface="Verdana" panose="020B0604030504040204" pitchFamily="34" charset="0"/>
              </a:rPr>
              <a:t>(English, 1642 – 1726), key figure in the Scientific Revolution, most famous for his </a:t>
            </a:r>
            <a:r>
              <a:rPr lang="en-US" sz="1600" b="0" i="1" cap="none" dirty="0">
                <a:latin typeface="Verdana" panose="020B0604030504040204" pitchFamily="34" charset="0"/>
                <a:ea typeface="Verdana" panose="020B0604030504040204" pitchFamily="34" charset="0"/>
                <a:cs typeface="Verdana" panose="020B0604030504040204" pitchFamily="34" charset="0"/>
              </a:rPr>
              <a:t>Principia, </a:t>
            </a:r>
            <a:r>
              <a:rPr lang="en-US" sz="1600" b="0" cap="none" dirty="0">
                <a:latin typeface="Verdana" panose="020B0604030504040204" pitchFamily="34" charset="0"/>
                <a:ea typeface="Verdana" panose="020B0604030504040204" pitchFamily="34" charset="0"/>
                <a:cs typeface="Verdana" panose="020B0604030504040204" pitchFamily="34" charset="0"/>
              </a:rPr>
              <a:t>which formulated the laws of motion and gravity </a:t>
            </a:r>
          </a:p>
        </p:txBody>
      </p:sp>
      <p:sp>
        <p:nvSpPr>
          <p:cNvPr id="4" name="Text Placeholder 3">
            <a:extLst>
              <a:ext uri="{FF2B5EF4-FFF2-40B4-BE49-F238E27FC236}">
                <a16:creationId xmlns:a16="http://schemas.microsoft.com/office/drawing/2014/main" id="{15227E8A-A5AB-45AC-A774-08F20B9FB6E8}"/>
              </a:ext>
            </a:extLst>
          </p:cNvPr>
          <p:cNvSpPr>
            <a:spLocks noGrp="1"/>
          </p:cNvSpPr>
          <p:nvPr>
            <p:ph type="body" idx="1"/>
          </p:nvPr>
        </p:nvSpPr>
        <p:spPr>
          <a:xfrm>
            <a:off x="7082343" y="5094798"/>
            <a:ext cx="3964778" cy="1269076"/>
          </a:xfrm>
        </p:spPr>
        <p:txBody>
          <a:bodyPr/>
          <a:lstStyle/>
          <a:p>
            <a:r>
              <a:rPr lang="en-US" sz="1600" b="1" dirty="0">
                <a:latin typeface="Verdana" panose="020B0604030504040204" pitchFamily="34" charset="0"/>
                <a:ea typeface="Verdana" panose="020B0604030504040204" pitchFamily="34" charset="0"/>
                <a:cs typeface="Verdana" panose="020B0604030504040204" pitchFamily="34" charset="0"/>
              </a:rPr>
              <a:t>John Locke </a:t>
            </a:r>
            <a:r>
              <a:rPr lang="en-US" sz="1600" dirty="0">
                <a:latin typeface="Verdana" panose="020B0604030504040204" pitchFamily="34" charset="0"/>
                <a:ea typeface="Verdana" panose="020B0604030504040204" pitchFamily="34" charset="0"/>
                <a:cs typeface="Verdana" panose="020B0604030504040204" pitchFamily="34" charset="0"/>
              </a:rPr>
              <a:t>(English, 1632-1704), Enlightenment philosopher who promoted empiricism and democratic rule.</a:t>
            </a:r>
          </a:p>
        </p:txBody>
      </p:sp>
      <p:pic>
        <p:nvPicPr>
          <p:cNvPr id="3" name="Picture 2">
            <a:extLst>
              <a:ext uri="{FF2B5EF4-FFF2-40B4-BE49-F238E27FC236}">
                <a16:creationId xmlns:a16="http://schemas.microsoft.com/office/drawing/2014/main" id="{C4D95CE1-E336-4206-B1DD-0E5900E7C09D}"/>
              </a:ext>
            </a:extLst>
          </p:cNvPr>
          <p:cNvPicPr>
            <a:picLocks noChangeAspect="1"/>
          </p:cNvPicPr>
          <p:nvPr/>
        </p:nvPicPr>
        <p:blipFill>
          <a:blip r:embed="rId2"/>
          <a:stretch>
            <a:fillRect/>
          </a:stretch>
        </p:blipFill>
        <p:spPr>
          <a:xfrm>
            <a:off x="1700613" y="1242437"/>
            <a:ext cx="2797804" cy="3852361"/>
          </a:xfrm>
          <a:prstGeom prst="rect">
            <a:avLst/>
          </a:prstGeom>
          <a:ln>
            <a:solidFill>
              <a:schemeClr val="bg1">
                <a:lumMod val="40000"/>
                <a:lumOff val="60000"/>
              </a:schemeClr>
            </a:solidFill>
          </a:ln>
        </p:spPr>
      </p:pic>
      <p:pic>
        <p:nvPicPr>
          <p:cNvPr id="5" name="Picture 4">
            <a:extLst>
              <a:ext uri="{FF2B5EF4-FFF2-40B4-BE49-F238E27FC236}">
                <a16:creationId xmlns:a16="http://schemas.microsoft.com/office/drawing/2014/main" id="{28F015A1-D842-4E5E-8BCF-4FC90134A3C8}"/>
              </a:ext>
            </a:extLst>
          </p:cNvPr>
          <p:cNvPicPr>
            <a:picLocks noChangeAspect="1"/>
          </p:cNvPicPr>
          <p:nvPr/>
        </p:nvPicPr>
        <p:blipFill>
          <a:blip r:embed="rId3"/>
          <a:stretch>
            <a:fillRect/>
          </a:stretch>
        </p:blipFill>
        <p:spPr>
          <a:xfrm>
            <a:off x="7246041" y="1242437"/>
            <a:ext cx="2940699" cy="3793215"/>
          </a:xfrm>
          <a:prstGeom prst="rect">
            <a:avLst/>
          </a:prstGeom>
          <a:ln>
            <a:solidFill>
              <a:schemeClr val="bg1">
                <a:lumMod val="40000"/>
                <a:lumOff val="60000"/>
              </a:schemeClr>
            </a:solidFill>
          </a:ln>
        </p:spPr>
      </p:pic>
      <p:sp>
        <p:nvSpPr>
          <p:cNvPr id="6" name="TextBox 5">
            <a:extLst>
              <a:ext uri="{FF2B5EF4-FFF2-40B4-BE49-F238E27FC236}">
                <a16:creationId xmlns:a16="http://schemas.microsoft.com/office/drawing/2014/main" id="{6B3EAA30-9FC8-4758-83D3-C2FFAB39ABE6}"/>
              </a:ext>
            </a:extLst>
          </p:cNvPr>
          <p:cNvSpPr txBox="1"/>
          <p:nvPr/>
        </p:nvSpPr>
        <p:spPr>
          <a:xfrm>
            <a:off x="3099515" y="136239"/>
            <a:ext cx="7768128" cy="892552"/>
          </a:xfrm>
          <a:prstGeom prst="rect">
            <a:avLst/>
          </a:prstGeom>
          <a:noFill/>
        </p:spPr>
        <p:txBody>
          <a:bodyPr wrap="square" rtlCol="0">
            <a:spAutoFit/>
          </a:bodyPr>
          <a:lstStyle/>
          <a:p>
            <a:r>
              <a:rPr lang="en-US" sz="3200" b="1" dirty="0">
                <a:solidFill>
                  <a:srgbClr val="FF0000"/>
                </a:solidFill>
              </a:rPr>
              <a:t>The Enlightenment</a:t>
            </a:r>
            <a:br>
              <a:rPr lang="en-US" sz="3200" b="1" dirty="0">
                <a:solidFill>
                  <a:srgbClr val="FF0000"/>
                </a:solidFill>
              </a:rPr>
            </a:br>
            <a:r>
              <a:rPr lang="en-US" sz="2000" dirty="0">
                <a:solidFill>
                  <a:srgbClr val="FF0000"/>
                </a:solidFill>
              </a:rPr>
              <a:t>Modern Thought and the Age of Revolutions</a:t>
            </a:r>
          </a:p>
        </p:txBody>
      </p:sp>
    </p:spTree>
    <p:extLst>
      <p:ext uri="{BB962C8B-B14F-4D97-AF65-F5344CB8AC3E}">
        <p14:creationId xmlns:p14="http://schemas.microsoft.com/office/powerpoint/2010/main" val="193400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304800"/>
            <a:ext cx="9144000" cy="774700"/>
          </a:xfrm>
        </p:spPr>
        <p:txBody>
          <a:bodyPr/>
          <a:lstStyle/>
          <a:p>
            <a:pPr eaLnBrk="1" hangingPunct="1">
              <a:lnSpc>
                <a:spcPct val="80000"/>
              </a:lnSpc>
            </a:pPr>
            <a:r>
              <a:rPr lang="en-US" altLang="en-US" sz="3200" dirty="0">
                <a:solidFill>
                  <a:srgbClr val="FF0000"/>
                </a:solidFill>
              </a:rPr>
              <a:t>The Enlightenment</a:t>
            </a:r>
            <a:br>
              <a:rPr lang="en-US" altLang="en-US" sz="3200" dirty="0">
                <a:solidFill>
                  <a:srgbClr val="FF0000"/>
                </a:solidFill>
              </a:rPr>
            </a:br>
            <a:r>
              <a:rPr lang="en-US" altLang="en-US" sz="2400" dirty="0">
                <a:solidFill>
                  <a:srgbClr val="FF0000"/>
                </a:solidFill>
              </a:rPr>
              <a:t>18</a:t>
            </a:r>
            <a:r>
              <a:rPr lang="en-US" altLang="en-US" sz="2400" baseline="30000" dirty="0">
                <a:solidFill>
                  <a:srgbClr val="FF0000"/>
                </a:solidFill>
              </a:rPr>
              <a:t>th</a:t>
            </a:r>
            <a:r>
              <a:rPr lang="en-US" altLang="en-US" sz="2400" dirty="0">
                <a:solidFill>
                  <a:srgbClr val="FF0000"/>
                </a:solidFill>
              </a:rPr>
              <a:t> century French </a:t>
            </a:r>
            <a:r>
              <a:rPr lang="en-US" altLang="en-US" sz="2400" i="1" dirty="0">
                <a:solidFill>
                  <a:srgbClr val="FF0000"/>
                </a:solidFill>
              </a:rPr>
              <a:t>Philosophes </a:t>
            </a:r>
            <a:r>
              <a:rPr lang="en-US" altLang="en-US" sz="2400" dirty="0">
                <a:solidFill>
                  <a:srgbClr val="FF0000"/>
                </a:solidFill>
              </a:rPr>
              <a:t>– the power of the pen</a:t>
            </a:r>
          </a:p>
        </p:txBody>
      </p:sp>
      <p:pic>
        <p:nvPicPr>
          <p:cNvPr id="23555" name="Picture 3" descr="Voltaire-Baquo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481" y="1279697"/>
            <a:ext cx="4816762" cy="39303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774359" y="5410201"/>
            <a:ext cx="5047006"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Voltaire (Francois Marie Arouet,1694-1778) – attacked both state and church of the “old regime.”</a:t>
            </a:r>
          </a:p>
        </p:txBody>
      </p:sp>
      <p:pic>
        <p:nvPicPr>
          <p:cNvPr id="23557" name="Picture 5" descr="dider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0748" y="1183481"/>
            <a:ext cx="3170238" cy="39703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3558" name="Text Box 6"/>
          <p:cNvSpPr txBox="1">
            <a:spLocks noChangeArrowheads="1"/>
          </p:cNvSpPr>
          <p:nvPr/>
        </p:nvSpPr>
        <p:spPr bwMode="auto">
          <a:xfrm>
            <a:off x="7443787" y="5210004"/>
            <a:ext cx="32242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Denis Diderot (1713-1784) </a:t>
            </a:r>
          </a:p>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created the first encyclopedia </a:t>
            </a:r>
          </a:p>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to promote democratization</a:t>
            </a:r>
          </a:p>
          <a:p>
            <a:pPr eaLnBrk="0" fontAlgn="base" hangingPunct="0">
              <a:spcBef>
                <a:spcPct val="0"/>
              </a:spcBef>
              <a:spcAft>
                <a:spcPct val="0"/>
              </a:spcAft>
              <a:buFontTx/>
              <a:buNone/>
            </a:pPr>
            <a:r>
              <a:rPr lang="en-US" altLang="en-US" sz="2000" dirty="0">
                <a:solidFill>
                  <a:srgbClr val="FFFFFF"/>
                </a:solidFill>
                <a:latin typeface="Times" panose="02020603050405020304" pitchFamily="18" charset="0"/>
              </a:rPr>
              <a:t>of knowledge.</a:t>
            </a:r>
          </a:p>
        </p:txBody>
      </p:sp>
    </p:spTree>
    <p:extLst>
      <p:ext uri="{BB962C8B-B14F-4D97-AF65-F5344CB8AC3E}">
        <p14:creationId xmlns:p14="http://schemas.microsoft.com/office/powerpoint/2010/main" val="172662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467476" y="5244737"/>
            <a:ext cx="5068388" cy="1613263"/>
          </a:xfrm>
        </p:spPr>
        <p:txBody>
          <a:bodyPr/>
          <a:lstStyle/>
          <a:p>
            <a:pPr algn="l" eaLnBrk="1" fontAlgn="t" hangingPunct="1"/>
            <a:r>
              <a:rPr lang="en-US" altLang="en-US" sz="1600" b="1" dirty="0" smtClean="0">
                <a:latin typeface="Verdana" panose="020B0604030504040204" pitchFamily="34" charset="0"/>
                <a:ea typeface="Verdana" panose="020B0604030504040204" pitchFamily="34" charset="0"/>
                <a:cs typeface="Verdana" panose="020B0604030504040204" pitchFamily="34" charset="0"/>
              </a:rPr>
              <a:t/>
            </a:r>
            <a:br>
              <a:rPr lang="en-US" altLang="en-US" sz="1600" b="1" dirty="0" smtClean="0">
                <a:latin typeface="Verdana" panose="020B0604030504040204" pitchFamily="34" charset="0"/>
                <a:ea typeface="Verdana" panose="020B0604030504040204" pitchFamily="34" charset="0"/>
                <a:cs typeface="Verdana" panose="020B0604030504040204" pitchFamily="34" charset="0"/>
              </a:rPr>
            </a:br>
            <a:r>
              <a:rPr lang="en-US" altLang="en-US" sz="1600" b="1" dirty="0" smtClean="0">
                <a:latin typeface="Verdana" panose="020B0604030504040204" pitchFamily="34" charset="0"/>
                <a:ea typeface="Verdana" panose="020B0604030504040204" pitchFamily="34" charset="0"/>
                <a:cs typeface="Verdana" panose="020B0604030504040204" pitchFamily="34" charset="0"/>
              </a:rPr>
              <a:t>William </a:t>
            </a:r>
            <a:r>
              <a:rPr lang="en-US" altLang="en-US" sz="1600" b="1" dirty="0">
                <a:latin typeface="Verdana" panose="020B0604030504040204" pitchFamily="34" charset="0"/>
                <a:ea typeface="Verdana" panose="020B0604030504040204" pitchFamily="34" charset="0"/>
                <a:cs typeface="Verdana" panose="020B0604030504040204" pitchFamily="34" charset="0"/>
              </a:rPr>
              <a:t>Hunter</a:t>
            </a:r>
            <a:r>
              <a:rPr lang="en-US" altLang="en-US" sz="1600" dirty="0">
                <a:latin typeface="Verdana" panose="020B0604030504040204" pitchFamily="34" charset="0"/>
                <a:ea typeface="Verdana" panose="020B0604030504040204" pitchFamily="34" charset="0"/>
                <a:cs typeface="Verdana" panose="020B0604030504040204" pitchFamily="34" charset="0"/>
              </a:rPr>
              <a:t> (English, 1718-1783)</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Child in Womb</a:t>
            </a:r>
            <a:r>
              <a:rPr lang="en-US" altLang="en-US" sz="1600" dirty="0">
                <a:latin typeface="Verdana" panose="020B0604030504040204" pitchFamily="34" charset="0"/>
                <a:ea typeface="Verdana" panose="020B0604030504040204" pitchFamily="34" charset="0"/>
                <a:cs typeface="Verdana" panose="020B0604030504040204" pitchFamily="34" charset="0"/>
              </a:rPr>
              <a:t>, from </a:t>
            </a:r>
            <a:r>
              <a:rPr lang="en-US" altLang="en-US" sz="1600" i="1" dirty="0">
                <a:latin typeface="Verdana" panose="020B0604030504040204" pitchFamily="34" charset="0"/>
                <a:ea typeface="Verdana" panose="020B0604030504040204" pitchFamily="34" charset="0"/>
                <a:cs typeface="Verdana" panose="020B0604030504040204" pitchFamily="34" charset="0"/>
              </a:rPr>
              <a:t>The Anatomy of the Human Gravid Uterus</a:t>
            </a:r>
            <a:r>
              <a:rPr lang="en-US" altLang="en-US" sz="1600" dirty="0">
                <a:latin typeface="Verdana" panose="020B0604030504040204" pitchFamily="34" charset="0"/>
                <a:ea typeface="Verdana" panose="020B0604030504040204" pitchFamily="34" charset="0"/>
                <a:cs typeface="Verdana" panose="020B0604030504040204" pitchFamily="34" charset="0"/>
              </a:rPr>
              <a:t>, Birmingham, 1774, Copperplate engraving, National Library of Medicine, London. </a:t>
            </a:r>
            <a:r>
              <a:rPr lang="en-US" altLang="en-US" sz="1600" dirty="0" smtClean="0">
                <a:latin typeface="Verdana" panose="020B0604030504040204" pitchFamily="34" charset="0"/>
                <a:ea typeface="Verdana" panose="020B0604030504040204" pitchFamily="34" charset="0"/>
                <a:cs typeface="Verdana" panose="020B0604030504040204" pitchFamily="34" charset="0"/>
              </a:rPr>
              <a:t>Empiricism – merger of science and art</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4579" name="Picture 2" descr="http://www.nlm.nih.gov/dreamanatomy/images/1200%20dpi/II-B-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7476" y="189411"/>
            <a:ext cx="4829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classconnection.s3.amazonaws.com/1712/flashcards/680662/jpg/the-fetus-and-lining-of-the-uter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844" y="189411"/>
            <a:ext cx="3684579" cy="50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051983" y="5083787"/>
            <a:ext cx="4010299"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altLang="en-US" sz="1600" b="1" kern="0" dirty="0" smtClean="0">
                <a:latin typeface="Verdana" panose="020B0604030504040204" pitchFamily="34" charset="0"/>
                <a:ea typeface="Verdana" panose="020B0604030504040204" pitchFamily="34" charset="0"/>
                <a:cs typeface="Verdana" panose="020B0604030504040204" pitchFamily="34" charset="0"/>
              </a:rPr>
              <a:t>Leonardo da Vinci</a:t>
            </a:r>
            <a:r>
              <a:rPr lang="en-US" altLang="en-US" sz="1600" kern="0" dirty="0" smtClean="0">
                <a:latin typeface="Verdana" panose="020B0604030504040204" pitchFamily="34" charset="0"/>
                <a:ea typeface="Verdana" panose="020B0604030504040204" pitchFamily="34" charset="0"/>
                <a:cs typeface="Verdana" panose="020B0604030504040204" pitchFamily="34" charset="0"/>
              </a:rPr>
              <a:t>, </a:t>
            </a:r>
            <a:r>
              <a:rPr lang="en-US" altLang="en-US" sz="1600" i="1" kern="0" dirty="0" smtClean="0">
                <a:latin typeface="Verdana" panose="020B0604030504040204" pitchFamily="34" charset="0"/>
                <a:ea typeface="Verdana" panose="020B0604030504040204" pitchFamily="34" charset="0"/>
                <a:cs typeface="Verdana" panose="020B0604030504040204" pitchFamily="34" charset="0"/>
              </a:rPr>
              <a:t>Fetus and Lining of the Uterus</a:t>
            </a:r>
            <a:r>
              <a:rPr lang="en-US" altLang="en-US" sz="1600" kern="0" dirty="0" smtClean="0">
                <a:latin typeface="Verdana" panose="020B0604030504040204" pitchFamily="34" charset="0"/>
                <a:ea typeface="Verdana" panose="020B0604030504040204" pitchFamily="34" charset="0"/>
                <a:cs typeface="Verdana" panose="020B0604030504040204" pitchFamily="34" charset="0"/>
              </a:rPr>
              <a:t>, 1511-13, chalk with pen and ink.  High Renaissance empiricism and mimesis, merger of art and science</a:t>
            </a:r>
            <a:endParaRPr lang="en-US" altLang="en-US" sz="1600" kern="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04688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52600" y="5715001"/>
            <a:ext cx="8686800" cy="1069975"/>
          </a:xfrm>
        </p:spPr>
        <p:txBody>
          <a:bodyPr/>
          <a:lstStyle/>
          <a:p>
            <a:pPr eaLnBrk="1" hangingPunct="1"/>
            <a:r>
              <a:rPr lang="en-US" altLang="en-US" sz="1600" b="1">
                <a:latin typeface="Verdana" panose="020B0604030504040204" pitchFamily="34" charset="0"/>
              </a:rPr>
              <a:t>JOSEPH WRIGHT OF DERBY </a:t>
            </a:r>
            <a:r>
              <a:rPr lang="en-US" altLang="en-US" sz="1600">
                <a:latin typeface="Verdana" panose="020B0604030504040204" pitchFamily="34" charset="0"/>
              </a:rPr>
              <a:t>(English painter, 1734-1797), </a:t>
            </a:r>
            <a:r>
              <a:rPr lang="en-US" altLang="en-US" sz="1600" i="1">
                <a:latin typeface="Verdana" panose="020B0604030504040204" pitchFamily="34" charset="0"/>
              </a:rPr>
              <a:t>A Philosopher Giving a Lecture at the Orrery</a:t>
            </a:r>
            <a:r>
              <a:rPr lang="en-US" altLang="en-US" sz="1600">
                <a:latin typeface="Verdana" panose="020B0604030504040204" pitchFamily="34" charset="0"/>
              </a:rPr>
              <a:t> (in which a lamp is put in place of the sun), ca. 1763–1765. Oil on canvas, 4’ 10” x 6’ 8”. Derby Museums and Art Gallery, Derby, Derbyshire, England.</a:t>
            </a:r>
            <a:r>
              <a:rPr lang="en-US" altLang="en-US" sz="1600"/>
              <a:t>  </a:t>
            </a:r>
            <a:r>
              <a:rPr lang="en-US" altLang="en-US" sz="1600" b="1"/>
              <a:t>EMPIRICISM – ENLIGHTENMENT SCIENCE AND REASON</a:t>
            </a:r>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28600"/>
            <a:ext cx="7467600" cy="53467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0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27601212_e760629d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4526" y="1685109"/>
            <a:ext cx="4017697" cy="30123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7" name="Picture 3"/>
          <p:cNvPicPr>
            <a:picLocks noGrp="1" noChangeAspect="1" noChangeArrowheads="1"/>
          </p:cNvPicPr>
          <p:nvPr>
            <p:ph idx="1"/>
          </p:nvPr>
        </p:nvPicPr>
        <p:blipFill>
          <a:blip r:embed="rId3" cstate="print"/>
          <a:srcRect/>
          <a:stretch>
            <a:fillRect/>
          </a:stretch>
        </p:blipFill>
        <p:spPr>
          <a:xfrm>
            <a:off x="1265237" y="1420133"/>
            <a:ext cx="4983163" cy="3565525"/>
          </a:xfrm>
          <a:ln>
            <a:solidFill>
              <a:schemeClr val="bg2">
                <a:lumMod val="25000"/>
                <a:lumOff val="75000"/>
              </a:schemeClr>
            </a:solidFill>
          </a:ln>
        </p:spPr>
      </p:pic>
      <p:sp>
        <p:nvSpPr>
          <p:cNvPr id="27652" name="Text Box 4"/>
          <p:cNvSpPr txBox="1">
            <a:spLocks noChangeArrowheads="1"/>
          </p:cNvSpPr>
          <p:nvPr/>
        </p:nvSpPr>
        <p:spPr bwMode="auto">
          <a:xfrm>
            <a:off x="6858000" y="4800601"/>
            <a:ext cx="4362994"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600" dirty="0">
                <a:solidFill>
                  <a:srgbClr val="FFFFFF"/>
                </a:solidFill>
                <a:latin typeface="Verdana" panose="020B0604030504040204" pitchFamily="34" charset="0"/>
              </a:rPr>
              <a:t>A small </a:t>
            </a:r>
            <a:r>
              <a:rPr lang="en-US" altLang="en-US" sz="1600" dirty="0" err="1">
                <a:solidFill>
                  <a:srgbClr val="FFFFFF"/>
                </a:solidFill>
                <a:latin typeface="Verdana" panose="020B0604030504040204" pitchFamily="34" charset="0"/>
              </a:rPr>
              <a:t>orrery</a:t>
            </a:r>
            <a:r>
              <a:rPr lang="en-US" altLang="en-US" sz="1600" dirty="0">
                <a:solidFill>
                  <a:srgbClr val="FFFFFF"/>
                </a:solidFill>
                <a:latin typeface="Verdana" panose="020B0604030504040204" pitchFamily="34" charset="0"/>
              </a:rPr>
              <a:t> from the mid-18</a:t>
            </a:r>
            <a:r>
              <a:rPr lang="en-US" altLang="en-US" sz="1600" baseline="30000" dirty="0">
                <a:solidFill>
                  <a:srgbClr val="FFFFFF"/>
                </a:solidFill>
                <a:latin typeface="Verdana" panose="020B0604030504040204" pitchFamily="34" charset="0"/>
              </a:rPr>
              <a:t>th</a:t>
            </a:r>
            <a:r>
              <a:rPr lang="en-US" altLang="en-US" sz="1600" dirty="0">
                <a:solidFill>
                  <a:srgbClr val="FFFFFF"/>
                </a:solidFill>
                <a:latin typeface="Verdana" panose="020B0604030504040204" pitchFamily="34" charset="0"/>
              </a:rPr>
              <a:t> </a:t>
            </a:r>
          </a:p>
          <a:p>
            <a:pPr eaLnBrk="0" fontAlgn="base" hangingPunct="0">
              <a:spcBef>
                <a:spcPct val="0"/>
              </a:spcBef>
              <a:spcAft>
                <a:spcPct val="0"/>
              </a:spcAft>
              <a:buFontTx/>
              <a:buNone/>
            </a:pPr>
            <a:r>
              <a:rPr lang="en-US" altLang="en-US" sz="1600" dirty="0">
                <a:solidFill>
                  <a:srgbClr val="FFFFFF"/>
                </a:solidFill>
                <a:latin typeface="Verdana" panose="020B0604030504040204" pitchFamily="34" charset="0"/>
              </a:rPr>
              <a:t>century. </a:t>
            </a:r>
            <a:r>
              <a:rPr lang="en-US" altLang="en-US" sz="1600" b="1" dirty="0">
                <a:solidFill>
                  <a:srgbClr val="FFFFFF"/>
                </a:solidFill>
                <a:latin typeface="Verdana" panose="020B0604030504040204" pitchFamily="34" charset="0"/>
              </a:rPr>
              <a:t>Solar system as a clock</a:t>
            </a:r>
            <a:r>
              <a:rPr lang="en-US" altLang="en-US" sz="1600" dirty="0">
                <a:solidFill>
                  <a:srgbClr val="FFFFFF"/>
                </a:solidFill>
                <a:latin typeface="Verdana" panose="020B0604030504040204" pitchFamily="34" charset="0"/>
              </a:rPr>
              <a:t>: emblematic of secular rationalism and empiricism. </a:t>
            </a:r>
          </a:p>
        </p:txBody>
      </p:sp>
      <p:sp>
        <p:nvSpPr>
          <p:cNvPr id="27653" name="Rectangle 6"/>
          <p:cNvSpPr>
            <a:spLocks noChangeArrowheads="1"/>
          </p:cNvSpPr>
          <p:nvPr/>
        </p:nvSpPr>
        <p:spPr bwMode="auto">
          <a:xfrm>
            <a:off x="1981200" y="5181601"/>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600" b="1">
                <a:solidFill>
                  <a:srgbClr val="FFFFFF"/>
                </a:solidFill>
                <a:latin typeface="Verdana" panose="020B0604030504040204" pitchFamily="34" charset="0"/>
              </a:rPr>
              <a:t>JOSEPH WRIGHT OF DERBY, </a:t>
            </a:r>
            <a:r>
              <a:rPr lang="en-US" altLang="en-US" sz="1600" i="1">
                <a:solidFill>
                  <a:srgbClr val="FFFFFF"/>
                </a:solidFill>
                <a:latin typeface="Verdana" panose="020B0604030504040204" pitchFamily="34" charset="0"/>
              </a:rPr>
              <a:t>A Philosopher Giving a Lecture at the Orrery</a:t>
            </a:r>
            <a:r>
              <a:rPr lang="en-US" altLang="en-US" sz="1600">
                <a:solidFill>
                  <a:srgbClr val="FFFFFF"/>
                </a:solidFill>
                <a:latin typeface="Verdana" panose="020B0604030504040204" pitchFamily="34" charset="0"/>
              </a:rPr>
              <a:t> ca. 1763–1765 </a:t>
            </a:r>
            <a:endParaRPr lang="en-US" altLang="en-US" sz="1600">
              <a:solidFill>
                <a:srgbClr val="FFFFFF"/>
              </a:solidFill>
            </a:endParaRPr>
          </a:p>
        </p:txBody>
      </p:sp>
    </p:spTree>
    <p:extLst>
      <p:ext uri="{BB962C8B-B14F-4D97-AF65-F5344CB8AC3E}">
        <p14:creationId xmlns:p14="http://schemas.microsoft.com/office/powerpoint/2010/main" val="2259361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28800" y="5715001"/>
            <a:ext cx="8686800" cy="1069975"/>
          </a:xfrm>
        </p:spPr>
        <p:txBody>
          <a:bodyPr/>
          <a:lstStyle/>
          <a:p>
            <a:pPr eaLnBrk="1" hangingPunct="1"/>
            <a:r>
              <a:rPr lang="en-US" altLang="en-US" sz="1600" b="1">
                <a:latin typeface="Verdana" panose="020B0604030504040204" pitchFamily="34" charset="0"/>
              </a:rPr>
              <a:t>ABRAHAM DARBY </a:t>
            </a:r>
            <a:r>
              <a:rPr lang="en-US" altLang="en-US" sz="1600">
                <a:latin typeface="Verdana" panose="020B0604030504040204" pitchFamily="34" charset="0"/>
              </a:rPr>
              <a:t>(English iron master, 1750-1789)</a:t>
            </a:r>
            <a:r>
              <a:rPr lang="en-US" altLang="en-US" sz="1600" b="1">
                <a:latin typeface="Verdana" panose="020B0604030504040204" pitchFamily="34" charset="0"/>
              </a:rPr>
              <a:t> </a:t>
            </a:r>
            <a:r>
              <a:rPr lang="en-US" altLang="en-US" sz="1600">
                <a:latin typeface="Verdana" panose="020B0604030504040204" pitchFamily="34" charset="0"/>
              </a:rPr>
              <a:t>and</a:t>
            </a:r>
            <a:r>
              <a:rPr lang="en-US" altLang="en-US" sz="1600" b="1">
                <a:latin typeface="Verdana" panose="020B0604030504040204" pitchFamily="34" charset="0"/>
              </a:rPr>
              <a:t> THOMAS PRITCHARD </a:t>
            </a:r>
            <a:r>
              <a:rPr lang="en-US" altLang="en-US" sz="1600">
                <a:latin typeface="Verdana" panose="020B0604030504040204" pitchFamily="34" charset="0"/>
              </a:rPr>
              <a:t>(English architect, 1723-1777), iron bridge at Coalbrookdale, England, 1776–1779. 100’ span, 800 cast iron parts.  It is the first cast iron bridge in the world, a monument of </a:t>
            </a:r>
            <a:r>
              <a:rPr lang="en-US" altLang="en-US" sz="1600" b="1">
                <a:latin typeface="Verdana" panose="020B0604030504040204" pitchFamily="34" charset="0"/>
              </a:rPr>
              <a:t>the industrial revolution</a:t>
            </a:r>
            <a:r>
              <a:rPr lang="en-US" altLang="en-US" sz="1600">
                <a:latin typeface="Verdana" panose="020B0604030504040204" pitchFamily="34" charset="0"/>
              </a:rPr>
              <a:t>.  “Doctrine of progress”</a:t>
            </a:r>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
            <a:ext cx="80772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03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981200" y="2130426"/>
            <a:ext cx="8305800" cy="1470025"/>
          </a:xfrm>
        </p:spPr>
        <p:txBody>
          <a:bodyPr/>
          <a:lstStyle/>
          <a:p>
            <a:pPr eaLnBrk="1" hangingPunct="1"/>
            <a:r>
              <a:rPr lang="en-US" altLang="en-US">
                <a:solidFill>
                  <a:srgbClr val="FF0000"/>
                </a:solidFill>
              </a:rPr>
              <a:t>Neo-Classicism and Revolution</a:t>
            </a:r>
          </a:p>
        </p:txBody>
      </p:sp>
      <p:sp>
        <p:nvSpPr>
          <p:cNvPr id="29699" name="Rectangle 3"/>
          <p:cNvSpPr>
            <a:spLocks noGrp="1" noChangeArrowheads="1"/>
          </p:cNvSpPr>
          <p:nvPr>
            <p:ph type="subTitle" idx="1"/>
          </p:nvPr>
        </p:nvSpPr>
        <p:spPr/>
        <p:txBody>
          <a:bodyPr/>
          <a:lstStyle/>
          <a:p>
            <a:pPr eaLnBrk="1" hangingPunct="1"/>
            <a:r>
              <a:rPr lang="en-US" altLang="en-US" sz="2400"/>
              <a:t>From the Late 18</a:t>
            </a:r>
            <a:r>
              <a:rPr lang="en-US" altLang="en-US" sz="2400" baseline="30000"/>
              <a:t>th</a:t>
            </a:r>
            <a:r>
              <a:rPr lang="en-US" altLang="en-US" sz="2400"/>
              <a:t> Century in Europe</a:t>
            </a:r>
            <a:r>
              <a:rPr lang="en-US" altLang="en-US"/>
              <a:t> </a:t>
            </a:r>
          </a:p>
        </p:txBody>
      </p:sp>
    </p:spTree>
    <p:extLst>
      <p:ext uri="{BB962C8B-B14F-4D97-AF65-F5344CB8AC3E}">
        <p14:creationId xmlns:p14="http://schemas.microsoft.com/office/powerpoint/2010/main" val="3553757873"/>
      </p:ext>
    </p:extLst>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5791200"/>
            <a:ext cx="8686800" cy="825500"/>
          </a:xfrm>
        </p:spPr>
        <p:txBody>
          <a:bodyPr/>
          <a:lstStyle/>
          <a:p>
            <a:pPr eaLnBrk="1" hangingPunct="1"/>
            <a:r>
              <a:rPr lang="en-US" altLang="en-US" sz="1600" b="1">
                <a:latin typeface="Verdana" panose="020B0604030504040204" pitchFamily="34" charset="0"/>
              </a:rPr>
              <a:t>ANGELICA KAUFFMANN</a:t>
            </a:r>
            <a:r>
              <a:rPr lang="en-US" altLang="en-US" sz="1600">
                <a:latin typeface="Verdana" panose="020B0604030504040204" pitchFamily="34" charset="0"/>
              </a:rPr>
              <a:t> (Swiss-Austrian active in London, 1741-1807) </a:t>
            </a:r>
            <a:r>
              <a:rPr lang="en-US" altLang="en-US" sz="1600" i="1">
                <a:latin typeface="Verdana" panose="020B0604030504040204" pitchFamily="34" charset="0"/>
              </a:rPr>
              <a:t>Cornelia Presenting Her Children as Her Treasures, or Mother of the Gracchi</a:t>
            </a:r>
            <a:r>
              <a:rPr lang="en-US" altLang="en-US" sz="1600">
                <a:latin typeface="Verdana" panose="020B0604030504040204" pitchFamily="34" charset="0"/>
              </a:rPr>
              <a:t>, ca. 1785. Oil on canvas, 3’ 4” x 4’ 2”.  NEOCLASSICISM</a:t>
            </a:r>
          </a:p>
        </p:txBody>
      </p:sp>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
            <a:ext cx="71628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87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33600" y="6172200"/>
            <a:ext cx="7772400" cy="336550"/>
          </a:xfrm>
        </p:spPr>
        <p:txBody>
          <a:bodyPr/>
          <a:lstStyle/>
          <a:p>
            <a:pPr eaLnBrk="1" hangingPunct="1"/>
            <a:r>
              <a:rPr lang="en-US" altLang="en-US" sz="1600" b="1" dirty="0">
                <a:latin typeface="Verdana" panose="020B0604030504040204" pitchFamily="34" charset="0"/>
              </a:rPr>
              <a:t>Angelica Kauffman</a:t>
            </a:r>
            <a:r>
              <a:rPr lang="en-US" altLang="en-US" sz="1600" dirty="0">
                <a:latin typeface="Verdana" panose="020B0604030504040204" pitchFamily="34" charset="0"/>
              </a:rPr>
              <a:t>, </a:t>
            </a:r>
            <a:r>
              <a:rPr lang="en-US" altLang="en-US" sz="1600" i="1" dirty="0">
                <a:latin typeface="Verdana" panose="020B0604030504040204" pitchFamily="34" charset="0"/>
              </a:rPr>
              <a:t>Self Portrait</a:t>
            </a:r>
            <a:r>
              <a:rPr lang="en-US" altLang="en-US" sz="1600" dirty="0">
                <a:latin typeface="Verdana" panose="020B0604030504040204" pitchFamily="34" charset="0"/>
              </a:rPr>
              <a:t>, 1780-85</a:t>
            </a:r>
          </a:p>
        </p:txBody>
      </p:sp>
      <p:pic>
        <p:nvPicPr>
          <p:cNvPr id="31747" name="Picture 3" descr="Angelica_Kauffmann_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609601"/>
            <a:ext cx="4305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07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5433" y="5288694"/>
            <a:ext cx="5187778" cy="1069975"/>
          </a:xfrm>
        </p:spPr>
        <p:txBody>
          <a:bodyPr/>
          <a:lstStyle/>
          <a:p>
            <a:pPr eaLnBrk="1" hangingPunct="1"/>
            <a:r>
              <a:rPr lang="en-US" altLang="en-US" sz="1600" b="1" dirty="0" err="1">
                <a:latin typeface="Verdana" panose="020B0604030504040204" pitchFamily="34" charset="0"/>
              </a:rPr>
              <a:t>HYACINTHE</a:t>
            </a:r>
            <a:r>
              <a:rPr lang="en-US" altLang="en-US" sz="1600" b="1" dirty="0">
                <a:latin typeface="Verdana" panose="020B0604030504040204" pitchFamily="34" charset="0"/>
              </a:rPr>
              <a:t> </a:t>
            </a:r>
            <a:r>
              <a:rPr lang="en-US" altLang="en-US" sz="1600" b="1" dirty="0" err="1">
                <a:latin typeface="Verdana" panose="020B0604030504040204" pitchFamily="34" charset="0"/>
              </a:rPr>
              <a:t>RIGAUD</a:t>
            </a:r>
            <a:r>
              <a:rPr lang="en-US" altLang="en-US" sz="1600" b="1" dirty="0">
                <a:latin typeface="Verdana" panose="020B0604030504040204" pitchFamily="34" charset="0"/>
              </a:rPr>
              <a:t> </a:t>
            </a:r>
            <a:r>
              <a:rPr lang="en-US" altLang="en-US" sz="1600" dirty="0">
                <a:latin typeface="Verdana" panose="020B0604030504040204" pitchFamily="34" charset="0"/>
              </a:rPr>
              <a:t>(French, 1659-1743) </a:t>
            </a:r>
            <a:r>
              <a:rPr lang="en-US" altLang="en-US" sz="1600" i="1" dirty="0">
                <a:latin typeface="Verdana" panose="020B0604030504040204" pitchFamily="34" charset="0"/>
              </a:rPr>
              <a:t>Louis XIV</a:t>
            </a:r>
            <a:r>
              <a:rPr lang="en-US" altLang="en-US" sz="1600" dirty="0">
                <a:latin typeface="Verdana" panose="020B0604030504040204" pitchFamily="34" charset="0"/>
              </a:rPr>
              <a:t>, 1701. Oil on canvas, approx. 9’ 2” x 6’ 3”. Louvre, Paris.  </a:t>
            </a:r>
            <a:r>
              <a:rPr lang="en-US" altLang="en-US" sz="1600" b="1" dirty="0">
                <a:latin typeface="Verdana" panose="020B0604030504040204" pitchFamily="34" charset="0"/>
              </a:rPr>
              <a:t>French Baroque</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3211" y="0"/>
            <a:ext cx="482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222422" y="494270"/>
            <a:ext cx="46057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000" dirty="0">
                <a:solidFill>
                  <a:srgbClr val="FFFFFF"/>
                </a:solidFill>
              </a:rPr>
              <a:t>Art in the service of Absolutism: </a:t>
            </a:r>
          </a:p>
          <a:p>
            <a:pPr fontAlgn="base">
              <a:spcBef>
                <a:spcPct val="0"/>
              </a:spcBef>
              <a:spcAft>
                <a:spcPct val="0"/>
              </a:spcAft>
              <a:buFontTx/>
              <a:buNone/>
            </a:pPr>
            <a:r>
              <a:rPr lang="en-US" altLang="en-US" sz="2000" dirty="0">
                <a:solidFill>
                  <a:srgbClr val="FFFFFF"/>
                </a:solidFill>
              </a:rPr>
              <a:t>Portrait of “The Sun King” Louis XIV</a:t>
            </a:r>
          </a:p>
          <a:p>
            <a:pPr fontAlgn="base">
              <a:spcBef>
                <a:spcPct val="0"/>
              </a:spcBef>
              <a:spcAft>
                <a:spcPct val="0"/>
              </a:spcAft>
              <a:buFontTx/>
              <a:buNone/>
            </a:pPr>
            <a:endParaRPr lang="en-US" altLang="en-US" sz="2000" dirty="0">
              <a:solidFill>
                <a:srgbClr val="FFFFFF"/>
              </a:solidFill>
            </a:endParaRPr>
          </a:p>
          <a:p>
            <a:pPr fontAlgn="base">
              <a:spcBef>
                <a:spcPct val="0"/>
              </a:spcBef>
              <a:spcAft>
                <a:spcPct val="0"/>
              </a:spcAft>
              <a:buFontTx/>
              <a:buNone/>
            </a:pPr>
            <a:r>
              <a:rPr lang="en-US" altLang="en-US" sz="2000" dirty="0">
                <a:solidFill>
                  <a:srgbClr val="FFFFFF"/>
                </a:solidFill>
              </a:rPr>
              <a:t>King Louis XIV died in 1715</a:t>
            </a:r>
          </a:p>
          <a:p>
            <a:pPr fontAlgn="base">
              <a:spcBef>
                <a:spcPct val="0"/>
              </a:spcBef>
              <a:spcAft>
                <a:spcPct val="0"/>
              </a:spcAft>
              <a:buFontTx/>
              <a:buNone/>
            </a:pPr>
            <a:r>
              <a:rPr lang="en-US" altLang="en-US" sz="2000" dirty="0">
                <a:solidFill>
                  <a:srgbClr val="FFFFFF"/>
                </a:solidFill>
              </a:rPr>
              <a:t>after the longest reign in European history (1643-1715). </a:t>
            </a:r>
          </a:p>
          <a:p>
            <a:pPr fontAlgn="base">
              <a:spcBef>
                <a:spcPct val="0"/>
              </a:spcBef>
              <a:spcAft>
                <a:spcPct val="0"/>
              </a:spcAft>
              <a:buFontTx/>
              <a:buNone/>
            </a:pPr>
            <a:endParaRPr lang="en-US" altLang="en-US" sz="2000" dirty="0">
              <a:solidFill>
                <a:srgbClr val="FFFFFF"/>
              </a:solidFill>
            </a:endParaRPr>
          </a:p>
          <a:p>
            <a:pPr fontAlgn="base">
              <a:spcBef>
                <a:spcPct val="0"/>
              </a:spcBef>
              <a:spcAft>
                <a:spcPct val="0"/>
              </a:spcAft>
              <a:buFontTx/>
              <a:buNone/>
            </a:pPr>
            <a:r>
              <a:rPr lang="en-US" altLang="en-US" sz="2000" dirty="0">
                <a:solidFill>
                  <a:srgbClr val="FFFFFF"/>
                </a:solidFill>
              </a:rPr>
              <a:t>His death marked the beginning of the end of the Baroque era and the feudal system of aristocratic rule in France and Europe. The definitive “end” is the French Revolution of 1789.  </a:t>
            </a:r>
          </a:p>
          <a:p>
            <a:pPr fontAlgn="base">
              <a:spcBef>
                <a:spcPct val="0"/>
              </a:spcBef>
              <a:spcAft>
                <a:spcPct val="0"/>
              </a:spcAft>
              <a:buFontTx/>
              <a:buNone/>
            </a:pPr>
            <a:r>
              <a:rPr lang="en-US" altLang="en-US" sz="2000" dirty="0">
                <a:solidFill>
                  <a:srgbClr val="FFFFFF"/>
                </a:solidFill>
              </a:rPr>
              <a:t> </a:t>
            </a:r>
          </a:p>
        </p:txBody>
      </p:sp>
    </p:spTree>
    <p:extLst>
      <p:ext uri="{BB962C8B-B14F-4D97-AF65-F5344CB8AC3E}">
        <p14:creationId xmlns:p14="http://schemas.microsoft.com/office/powerpoint/2010/main" val="3464553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2370" y="5113051"/>
            <a:ext cx="6619163" cy="1533146"/>
          </a:xfrm>
        </p:spPr>
        <p:txBody>
          <a:bodyPr/>
          <a:lstStyle/>
          <a:p>
            <a:pPr algn="l" eaLnBrk="1" hangingPunct="1"/>
            <a:r>
              <a:rPr lang="en-US" altLang="en-US" sz="1600" b="1" dirty="0">
                <a:latin typeface="Verdana" panose="020B0604030504040204" pitchFamily="34" charset="0"/>
              </a:rPr>
              <a:t>Johann </a:t>
            </a:r>
            <a:r>
              <a:rPr lang="en-US" altLang="en-US" sz="1600" b="1" dirty="0" err="1">
                <a:latin typeface="Verdana" panose="020B0604030504040204" pitchFamily="34" charset="0"/>
              </a:rPr>
              <a:t>Zoffany</a:t>
            </a:r>
            <a:r>
              <a:rPr lang="en-US" altLang="en-US" sz="1600" dirty="0">
                <a:latin typeface="Verdana" panose="020B0604030504040204" pitchFamily="34" charset="0"/>
              </a:rPr>
              <a:t>, </a:t>
            </a:r>
            <a:r>
              <a:rPr lang="en-US" altLang="en-US" sz="1600" i="1" dirty="0">
                <a:latin typeface="Verdana" panose="020B0604030504040204" pitchFamily="34" charset="0"/>
              </a:rPr>
              <a:t>The Academicians of the Royal Academy</a:t>
            </a:r>
            <a:r>
              <a:rPr lang="en-US" altLang="en-US" sz="1600" dirty="0">
                <a:latin typeface="Verdana" panose="020B0604030504040204" pitchFamily="34" charset="0"/>
              </a:rPr>
              <a:t>, 1771-72 (detail). The two women members of the British Royal Academy, Angelica Kauffman and Mary Moser are represented as paintings</a:t>
            </a:r>
            <a:r>
              <a:rPr lang="en-US" altLang="en-US" sz="1600">
                <a:latin typeface="Verdana" panose="020B0604030504040204" pitchFamily="34" charset="0"/>
              </a:rPr>
              <a:t>. After </a:t>
            </a:r>
            <a:r>
              <a:rPr lang="en-US" altLang="en-US" sz="1600" dirty="0">
                <a:latin typeface="Verdana" panose="020B0604030504040204" pitchFamily="34" charset="0"/>
              </a:rPr>
              <a:t>them no woman was admitted as a full member until 1936</a:t>
            </a:r>
          </a:p>
        </p:txBody>
      </p:sp>
      <p:pic>
        <p:nvPicPr>
          <p:cNvPr id="32771" name="Picture 3" descr="art academy Royat academicians 1771 deta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8064" y="0"/>
            <a:ext cx="520065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3175F3-C55E-4395-9B5E-6EF7F2E24C28}"/>
              </a:ext>
            </a:extLst>
          </p:cNvPr>
          <p:cNvPicPr>
            <a:picLocks noChangeAspect="1"/>
          </p:cNvPicPr>
          <p:nvPr/>
        </p:nvPicPr>
        <p:blipFill>
          <a:blip r:embed="rId3"/>
          <a:stretch>
            <a:fillRect/>
          </a:stretch>
        </p:blipFill>
        <p:spPr>
          <a:xfrm>
            <a:off x="1168242" y="274681"/>
            <a:ext cx="3483636" cy="4154705"/>
          </a:xfrm>
          <a:prstGeom prst="rect">
            <a:avLst/>
          </a:prstGeom>
        </p:spPr>
      </p:pic>
      <p:pic>
        <p:nvPicPr>
          <p:cNvPr id="3" name="Picture 2">
            <a:extLst>
              <a:ext uri="{FF2B5EF4-FFF2-40B4-BE49-F238E27FC236}">
                <a16:creationId xmlns:a16="http://schemas.microsoft.com/office/drawing/2014/main" id="{6BE0517A-1005-48FA-8EB2-A994305218B1}"/>
              </a:ext>
            </a:extLst>
          </p:cNvPr>
          <p:cNvPicPr>
            <a:picLocks noChangeAspect="1"/>
          </p:cNvPicPr>
          <p:nvPr/>
        </p:nvPicPr>
        <p:blipFill>
          <a:blip r:embed="rId4"/>
          <a:stretch>
            <a:fillRect/>
          </a:stretch>
        </p:blipFill>
        <p:spPr>
          <a:xfrm>
            <a:off x="-751595" y="4429387"/>
            <a:ext cx="7323311" cy="432854"/>
          </a:xfrm>
          <a:prstGeom prst="rect">
            <a:avLst/>
          </a:prstGeom>
        </p:spPr>
      </p:pic>
    </p:spTree>
    <p:extLst>
      <p:ext uri="{BB962C8B-B14F-4D97-AF65-F5344CB8AC3E}">
        <p14:creationId xmlns:p14="http://schemas.microsoft.com/office/powerpoint/2010/main" val="172340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600200" y="5881688"/>
            <a:ext cx="9144000" cy="825500"/>
          </a:xfrm>
        </p:spPr>
        <p:txBody>
          <a:bodyPr/>
          <a:lstStyle/>
          <a:p>
            <a:pPr eaLnBrk="1" hangingPunct="1"/>
            <a:r>
              <a:rPr lang="en-US" altLang="en-US" sz="1600" b="1">
                <a:latin typeface="Verdana" panose="020B0604030504040204" pitchFamily="34" charset="0"/>
              </a:rPr>
              <a:t>JACQUES-LOUIS DAVID</a:t>
            </a:r>
            <a:r>
              <a:rPr lang="en-US" altLang="en-US" sz="1600">
                <a:latin typeface="Verdana" panose="020B0604030504040204" pitchFamily="34" charset="0"/>
              </a:rPr>
              <a:t> (French, 1748-1825), </a:t>
            </a:r>
            <a:r>
              <a:rPr lang="en-US" altLang="en-US" sz="1600" i="1">
                <a:latin typeface="Verdana" panose="020B0604030504040204" pitchFamily="34" charset="0"/>
              </a:rPr>
              <a:t>Oath of the Horatii</a:t>
            </a:r>
            <a:r>
              <a:rPr lang="en-US" altLang="en-US" sz="1600">
                <a:latin typeface="Verdana" panose="020B0604030504040204" pitchFamily="34" charset="0"/>
              </a:rPr>
              <a:t>, 1784. Oil on canvas, approx. 11’ x 14’. Louvre, Paris. NEOCLASSICAL PAINTER-IDEOLOGIST of the French Revolution and the Napoleonic Empire</a:t>
            </a:r>
          </a:p>
        </p:txBody>
      </p:sp>
      <p:pic>
        <p:nvPicPr>
          <p:cNvPr id="337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04801"/>
            <a:ext cx="7010400" cy="554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7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0" y="4953001"/>
            <a:ext cx="3429000" cy="1558925"/>
          </a:xfrm>
        </p:spPr>
        <p:txBody>
          <a:bodyPr/>
          <a:lstStyle/>
          <a:p>
            <a:pPr eaLnBrk="1" hangingPunct="1"/>
            <a:r>
              <a:rPr lang="en-US" altLang="en-US" sz="1600" b="1">
                <a:latin typeface="Verdana" panose="020B0604030504040204" pitchFamily="34" charset="0"/>
              </a:rPr>
              <a:t>JACQUES-LOUIS DAVID</a:t>
            </a:r>
            <a:r>
              <a:rPr lang="en-US" altLang="en-US" sz="1600">
                <a:latin typeface="Verdana" panose="020B0604030504040204" pitchFamily="34" charset="0"/>
              </a:rPr>
              <a:t>, </a:t>
            </a:r>
            <a:r>
              <a:rPr lang="en-US" altLang="en-US" sz="1600" i="1">
                <a:latin typeface="Verdana" panose="020B0604030504040204" pitchFamily="34" charset="0"/>
              </a:rPr>
              <a:t>The Death of Marat,</a:t>
            </a:r>
            <a:r>
              <a:rPr lang="en-US" altLang="en-US" sz="1600">
                <a:latin typeface="Verdana" panose="020B0604030504040204" pitchFamily="34" charset="0"/>
              </a:rPr>
              <a:t> 1793. Oil on canvas, approx. 5’ 3” x 4’ 1”. Musées Royaux des Beaux-Arts de Belgique, Brussels.</a:t>
            </a:r>
            <a:br>
              <a:rPr lang="en-US" altLang="en-US" sz="1600">
                <a:latin typeface="Verdana" panose="020B0604030504040204" pitchFamily="34" charset="0"/>
              </a:rPr>
            </a:br>
            <a:r>
              <a:rPr lang="en-US" altLang="en-US" sz="1600">
                <a:latin typeface="Verdana" panose="020B0604030504040204" pitchFamily="34" charset="0"/>
              </a:rPr>
              <a:t>CURRENT EVENT</a:t>
            </a:r>
          </a:p>
        </p:txBody>
      </p:sp>
      <p:sp>
        <p:nvSpPr>
          <p:cNvPr id="34819" name="Text Box 4"/>
          <p:cNvSpPr txBox="1">
            <a:spLocks noChangeArrowheads="1"/>
          </p:cNvSpPr>
          <p:nvPr/>
        </p:nvSpPr>
        <p:spPr bwMode="auto">
          <a:xfrm>
            <a:off x="1736726" y="895350"/>
            <a:ext cx="302101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“Marks of heroism and</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civic virtue offered the </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eyes of the people [will]</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electrify its soul, and plant</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the seeds of glory and </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devotion to the fatherland.”</a:t>
            </a:r>
          </a:p>
          <a:p>
            <a:pPr eaLnBrk="0" fontAlgn="base" hangingPunct="0">
              <a:spcBef>
                <a:spcPct val="0"/>
              </a:spcBef>
              <a:spcAft>
                <a:spcPct val="0"/>
              </a:spcAft>
              <a:buFontTx/>
              <a:buNone/>
            </a:pPr>
            <a:r>
              <a:rPr lang="en-US" altLang="en-US" sz="1600">
                <a:solidFill>
                  <a:srgbClr val="FFFFFF"/>
                </a:solidFill>
                <a:latin typeface="Verdana" panose="020B0604030504040204" pitchFamily="34" charset="0"/>
              </a:rPr>
              <a:t>		- David</a:t>
            </a:r>
          </a:p>
        </p:txBody>
      </p:sp>
      <p:pic>
        <p:nvPicPr>
          <p:cNvPr id="34820" name="Picture 6" descr="http://artgalleryartist.com/jacques-louis-david/painting/death_of_mar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8576"/>
            <a:ext cx="5291138" cy="6767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4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828800" y="5867400"/>
            <a:ext cx="8839200" cy="825500"/>
          </a:xfrm>
          <a:noFill/>
        </p:spPr>
        <p:txBody>
          <a:bodyPr/>
          <a:lstStyle/>
          <a:p>
            <a:pPr eaLnBrk="1" hangingPunct="1"/>
            <a:r>
              <a:rPr lang="en-US" altLang="en-US" sz="1600" b="1">
                <a:latin typeface="Verdana" panose="020B0604030504040204" pitchFamily="34" charset="0"/>
              </a:rPr>
              <a:t>Jacques-Louis David</a:t>
            </a:r>
            <a:r>
              <a:rPr lang="en-US" altLang="en-US" sz="1600">
                <a:latin typeface="Verdana" panose="020B0604030504040204" pitchFamily="34" charset="0"/>
              </a:rPr>
              <a:t>,</a:t>
            </a:r>
            <a:r>
              <a:rPr lang="en-US" altLang="en-US" sz="1600" b="1">
                <a:latin typeface="Verdana" panose="020B0604030504040204" pitchFamily="34" charset="0"/>
              </a:rPr>
              <a:t> </a:t>
            </a:r>
            <a:r>
              <a:rPr lang="en-US" altLang="en-US" sz="1600" i="1">
                <a:latin typeface="Verdana" panose="020B0604030504040204" pitchFamily="34" charset="0"/>
              </a:rPr>
              <a:t>Bonaparte Crossing the St. Bernard Pass,</a:t>
            </a:r>
            <a:r>
              <a:rPr lang="en-US" altLang="en-US" sz="1600">
                <a:latin typeface="Verdana" panose="020B0604030504040204" pitchFamily="34" charset="0"/>
              </a:rPr>
              <a:t> 1800, Oil on canvas, 260 x 221 cm.  In 1800, Napoleon led his army of 60,000 men across the alps to gain control of Italy. (Napoleon was probably on a mule.)</a:t>
            </a:r>
          </a:p>
        </p:txBody>
      </p:sp>
      <p:pic>
        <p:nvPicPr>
          <p:cNvPr id="35843" name="Picture 3" descr="Bonaparte Crossing the Alps, Jacques Louis Dav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457201"/>
            <a:ext cx="4338638" cy="51530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711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133600" y="5867400"/>
            <a:ext cx="7772400" cy="812800"/>
          </a:xfrm>
        </p:spPr>
        <p:txBody>
          <a:bodyPr/>
          <a:lstStyle/>
          <a:p>
            <a:r>
              <a:rPr lang="en-US" altLang="en-US" sz="1600" b="1">
                <a:latin typeface="Verdana" panose="020B0604030504040204" pitchFamily="34" charset="0"/>
                <a:ea typeface="Verdana" panose="020B0604030504040204" pitchFamily="34" charset="0"/>
                <a:cs typeface="Verdana" panose="020B0604030504040204" pitchFamily="34" charset="0"/>
              </a:rPr>
              <a:t>Antoine-Jean Gros</a:t>
            </a:r>
            <a:r>
              <a:rPr lang="en-US" altLang="en-US" sz="1600">
                <a:latin typeface="Verdana" panose="020B0604030504040204" pitchFamily="34" charset="0"/>
                <a:ea typeface="Verdana" panose="020B0604030504040204" pitchFamily="34" charset="0"/>
                <a:cs typeface="Verdana" panose="020B0604030504040204" pitchFamily="34" charset="0"/>
              </a:rPr>
              <a:t> (French 1771-1835), </a:t>
            </a:r>
            <a:r>
              <a:rPr lang="en-US" altLang="en-US" sz="1600" i="1">
                <a:latin typeface="Verdana" panose="020B0604030504040204" pitchFamily="34" charset="0"/>
                <a:ea typeface="Verdana" panose="020B0604030504040204" pitchFamily="34" charset="0"/>
                <a:cs typeface="Verdana" panose="020B0604030504040204" pitchFamily="34" charset="0"/>
              </a:rPr>
              <a:t>Napoleon at the Plague House at Jaffa</a:t>
            </a:r>
            <a:r>
              <a:rPr lang="en-US" altLang="en-US" sz="1600">
                <a:latin typeface="Verdana" panose="020B0604030504040204" pitchFamily="34" charset="0"/>
                <a:ea typeface="Verdana" panose="020B0604030504040204" pitchFamily="34" charset="0"/>
                <a:cs typeface="Verdana" panose="020B0604030504040204" pitchFamily="34" charset="0"/>
              </a:rPr>
              <a:t>, 1804, oil on canvas, 17’5” x 23’ 7”, Louvre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Neoclassical-Romantic</a:t>
            </a:r>
          </a:p>
        </p:txBody>
      </p:sp>
      <p:pic>
        <p:nvPicPr>
          <p:cNvPr id="36867" name="Picture 2" descr="http://upload.wikimedia.org/wikipedia/commons/1/19/Antoine-Jean_Gros_-_Bonaparte_visitant_les_pestif%C3%A9r%C3%A9s_de_Jaff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228601"/>
            <a:ext cx="7815263" cy="557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66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0" y="0"/>
            <a:ext cx="9144000" cy="579438"/>
          </a:xfrm>
        </p:spPr>
        <p:txBody>
          <a:bodyPr/>
          <a:lstStyle/>
          <a:p>
            <a:pPr eaLnBrk="1" hangingPunct="1">
              <a:lnSpc>
                <a:spcPct val="80000"/>
              </a:lnSpc>
            </a:pPr>
            <a:r>
              <a:rPr lang="en-US" altLang="en-US" sz="4000"/>
              <a:t>Napoleonic Europe 1800-1815</a:t>
            </a:r>
          </a:p>
        </p:txBody>
      </p:sp>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61988"/>
            <a:ext cx="91440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359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load.wikimedia.org/wikipedia/commons/c/ce/French_Empire_17th_century-20th_century.png"/>
          <p:cNvPicPr>
            <a:picLocks noChangeAspect="1" noChangeArrowheads="1"/>
          </p:cNvPicPr>
          <p:nvPr/>
        </p:nvPicPr>
        <p:blipFill>
          <a:blip r:embed="rId2" cstate="print">
            <a:extLst>
              <a:ext uri="{28A0092B-C50C-407E-A947-70E740481C1C}">
                <a14:useLocalDpi xmlns:a14="http://schemas.microsoft.com/office/drawing/2010/main" val="0"/>
              </a:ext>
            </a:extLst>
          </a:blip>
          <a:srcRect l="3082" r="2910"/>
          <a:stretch>
            <a:fillRect/>
          </a:stretch>
        </p:blipFill>
        <p:spPr bwMode="auto">
          <a:xfrm>
            <a:off x="1521941" y="1159475"/>
            <a:ext cx="929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257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6096001"/>
            <a:ext cx="8686800" cy="761999"/>
          </a:xfrm>
        </p:spPr>
        <p:txBody>
          <a:bodyPr/>
          <a:lstStyle/>
          <a:p>
            <a:pPr eaLnBrk="1" hangingPunct="1"/>
            <a:r>
              <a:rPr lang="en-US" altLang="en-US" sz="1600" b="1" dirty="0">
                <a:latin typeface="Verdana" panose="020B0604030504040204" pitchFamily="34" charset="0"/>
              </a:rPr>
              <a:t>JACQUES-LOUIS DAVID</a:t>
            </a:r>
            <a:r>
              <a:rPr lang="en-US" altLang="en-US" sz="1600" dirty="0">
                <a:latin typeface="Verdana" panose="020B0604030504040204" pitchFamily="34" charset="0"/>
              </a:rPr>
              <a:t>, </a:t>
            </a:r>
            <a:r>
              <a:rPr lang="en-US" altLang="en-US" sz="1600" i="1" dirty="0">
                <a:latin typeface="Verdana" panose="020B0604030504040204" pitchFamily="34" charset="0"/>
              </a:rPr>
              <a:t>The Coronation of Napoleon</a:t>
            </a:r>
            <a:r>
              <a:rPr lang="en-US" altLang="en-US" sz="1600" dirty="0">
                <a:latin typeface="Verdana" panose="020B0604030504040204" pitchFamily="34" charset="0"/>
              </a:rPr>
              <a:t>, 1805–1808. </a:t>
            </a:r>
            <a:br>
              <a:rPr lang="en-US" altLang="en-US" sz="1600" dirty="0">
                <a:latin typeface="Verdana" panose="020B0604030504040204" pitchFamily="34" charset="0"/>
              </a:rPr>
            </a:br>
            <a:r>
              <a:rPr lang="en-US" altLang="en-US" sz="1600" dirty="0">
                <a:latin typeface="Verdana" panose="020B0604030504040204" pitchFamily="34" charset="0"/>
              </a:rPr>
              <a:t>Oil on canvas, 20’ 4 1/2” x 32’ 1 3/4”. Louvre, Paris </a:t>
            </a:r>
            <a:br>
              <a:rPr lang="en-US" altLang="en-US" sz="1600" dirty="0">
                <a:latin typeface="Verdana" panose="020B0604030504040204" pitchFamily="34" charset="0"/>
              </a:rPr>
            </a:br>
            <a:r>
              <a:rPr lang="en-US" altLang="en-US" sz="1600" dirty="0">
                <a:latin typeface="Verdana" panose="020B0604030504040204" pitchFamily="34" charset="0"/>
              </a:rPr>
              <a:t>Napoleon was emperor from 1804-1815</a:t>
            </a:r>
          </a:p>
        </p:txBody>
      </p:sp>
      <p:pic>
        <p:nvPicPr>
          <p:cNvPr id="409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035" y="1"/>
            <a:ext cx="9724929" cy="607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525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5562600"/>
            <a:ext cx="11384692" cy="1295400"/>
          </a:xfrm>
        </p:spPr>
        <p:txBody>
          <a:bodyPr/>
          <a:lstStyle/>
          <a:p>
            <a:pPr algn="l" eaLnBrk="1" hangingPunct="1"/>
            <a:r>
              <a:rPr lang="en-US" altLang="en-US" sz="1600" dirty="0">
                <a:latin typeface="Verdana" panose="020B0604030504040204" pitchFamily="34" charset="0"/>
              </a:rPr>
              <a:t>Pierre </a:t>
            </a:r>
            <a:r>
              <a:rPr lang="en-US" altLang="en-US" sz="1600" dirty="0" err="1">
                <a:latin typeface="Verdana" panose="020B0604030504040204" pitchFamily="34" charset="0"/>
              </a:rPr>
              <a:t>Vignon</a:t>
            </a:r>
            <a:r>
              <a:rPr lang="en-US" altLang="en-US" sz="1600" dirty="0">
                <a:latin typeface="Verdana" panose="020B0604030504040204" pitchFamily="34" charset="0"/>
              </a:rPr>
              <a:t> (French, 1763-1828) </a:t>
            </a:r>
            <a:r>
              <a:rPr lang="en-US" altLang="en-US" sz="1600" i="1" dirty="0">
                <a:latin typeface="Verdana" panose="020B0604030504040204" pitchFamily="34" charset="0"/>
              </a:rPr>
              <a:t>La Madeleine</a:t>
            </a:r>
            <a:r>
              <a:rPr lang="en-US" altLang="en-US" sz="1600" dirty="0">
                <a:latin typeface="Verdana" panose="020B0604030504040204" pitchFamily="34" charset="0"/>
              </a:rPr>
              <a:t>, Paris, France, “Symbolic link” between Rome and the Napoleonic empire. Begun as a church, it became a “temple of glory” for Napoleon’s armies and victories until the fall of Napoleon in 1815, when it became a Catholic church again. </a:t>
            </a:r>
            <a:br>
              <a:rPr lang="en-US" altLang="en-US" sz="1600" dirty="0">
                <a:latin typeface="Verdana" panose="020B0604030504040204" pitchFamily="34" charset="0"/>
              </a:rPr>
            </a:br>
            <a:r>
              <a:rPr lang="en-US" altLang="en-US" sz="1600" dirty="0">
                <a:latin typeface="Verdana" panose="020B0604030504040204" pitchFamily="34" charset="0"/>
              </a:rPr>
              <a:t>The 52 Corinthian columns are each 66 feet high.</a:t>
            </a:r>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7938"/>
            <a:ext cx="8305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0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7177" y="5257800"/>
            <a:ext cx="11327027" cy="990600"/>
          </a:xfrm>
        </p:spPr>
        <p:txBody>
          <a:bodyPr/>
          <a:lstStyle/>
          <a:p>
            <a:pPr eaLnBrk="1" hangingPunct="1"/>
            <a:r>
              <a:rPr lang="en-US" altLang="en-US" sz="1600" dirty="0">
                <a:latin typeface="Verdana" panose="020B0604030504040204" pitchFamily="34" charset="0"/>
              </a:rPr>
              <a:t>Compare (left) PIERRE </a:t>
            </a:r>
            <a:r>
              <a:rPr lang="en-US" altLang="en-US" sz="1600" dirty="0" err="1">
                <a:latin typeface="Verdana" panose="020B0604030504040204" pitchFamily="34" charset="0"/>
              </a:rPr>
              <a:t>VIGNON</a:t>
            </a:r>
            <a:r>
              <a:rPr lang="en-US" altLang="en-US" sz="1600" dirty="0">
                <a:latin typeface="Verdana" panose="020B0604030504040204" pitchFamily="34" charset="0"/>
              </a:rPr>
              <a:t>, </a:t>
            </a:r>
            <a:r>
              <a:rPr lang="en-US" altLang="en-US" sz="1600" i="1" dirty="0">
                <a:latin typeface="Verdana" panose="020B0604030504040204" pitchFamily="34" charset="0"/>
              </a:rPr>
              <a:t>La Madeleine</a:t>
            </a:r>
            <a:r>
              <a:rPr lang="en-US" altLang="en-US" sz="1600" dirty="0">
                <a:latin typeface="Verdana" panose="020B0604030504040204" pitchFamily="34" charset="0"/>
              </a:rPr>
              <a:t>, Paris, France, begun in 1807– completed in 1842 </a:t>
            </a:r>
            <a:br>
              <a:rPr lang="en-US" altLang="en-US" sz="1600" dirty="0">
                <a:latin typeface="Verdana" panose="020B0604030504040204" pitchFamily="34" charset="0"/>
              </a:rPr>
            </a:br>
            <a:r>
              <a:rPr lang="en-US" altLang="en-US" sz="1600" dirty="0">
                <a:latin typeface="Verdana" panose="020B0604030504040204" pitchFamily="34" charset="0"/>
              </a:rPr>
              <a:t>(right) the ancient Roman temple, </a:t>
            </a:r>
            <a:r>
              <a:rPr lang="en-US" altLang="en-US" sz="1600" i="1" dirty="0" err="1">
                <a:latin typeface="Verdana" panose="020B0604030504040204" pitchFamily="34" charset="0"/>
              </a:rPr>
              <a:t>Maison</a:t>
            </a:r>
            <a:r>
              <a:rPr lang="en-US" altLang="en-US" sz="1600" i="1" dirty="0">
                <a:latin typeface="Verdana" panose="020B0604030504040204" pitchFamily="34" charset="0"/>
              </a:rPr>
              <a:t> </a:t>
            </a:r>
            <a:r>
              <a:rPr lang="en-US" altLang="en-US" sz="1600" i="1" dirty="0" err="1">
                <a:latin typeface="Verdana" panose="020B0604030504040204" pitchFamily="34" charset="0"/>
              </a:rPr>
              <a:t>Carrée</a:t>
            </a:r>
            <a:r>
              <a:rPr lang="en-US" altLang="en-US" sz="1600" dirty="0">
                <a:latin typeface="Verdana" panose="020B0604030504040204" pitchFamily="34" charset="0"/>
              </a:rPr>
              <a:t>, Nimes, France, 19-16 BCE with </a:t>
            </a:r>
            <a:br>
              <a:rPr lang="en-US" altLang="en-US" sz="1600" dirty="0">
                <a:latin typeface="Verdana" panose="020B0604030504040204" pitchFamily="34" charset="0"/>
              </a:rPr>
            </a:br>
            <a:r>
              <a:rPr lang="en-US" altLang="en-US" sz="1600" dirty="0">
                <a:latin typeface="Verdana" panose="020B0604030504040204" pitchFamily="34" charset="0"/>
              </a:rPr>
              <a:t> </a:t>
            </a:r>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473201"/>
            <a:ext cx="45720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Image:Maison carree sid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1460501"/>
            <a:ext cx="4038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4"/>
          <p:cNvSpPr txBox="1">
            <a:spLocks noChangeArrowheads="1"/>
          </p:cNvSpPr>
          <p:nvPr/>
        </p:nvSpPr>
        <p:spPr bwMode="auto">
          <a:xfrm>
            <a:off x="7696201" y="1066800"/>
            <a:ext cx="183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i="1">
                <a:solidFill>
                  <a:srgbClr val="FFFFFF"/>
                </a:solidFill>
                <a:latin typeface="Verdana" panose="020B0604030504040204" pitchFamily="34" charset="0"/>
              </a:rPr>
              <a:t>Maison Carrée</a:t>
            </a:r>
            <a:endParaRPr lang="en-US" altLang="en-US" sz="1800">
              <a:solidFill>
                <a:srgbClr val="FFFFFF"/>
              </a:solidFill>
            </a:endParaRPr>
          </a:p>
        </p:txBody>
      </p:sp>
      <p:sp>
        <p:nvSpPr>
          <p:cNvPr id="44038" name="TextBox 5"/>
          <p:cNvSpPr txBox="1">
            <a:spLocks noChangeArrowheads="1"/>
          </p:cNvSpPr>
          <p:nvPr/>
        </p:nvSpPr>
        <p:spPr bwMode="auto">
          <a:xfrm>
            <a:off x="2743200" y="1077914"/>
            <a:ext cx="1697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i="1">
                <a:solidFill>
                  <a:srgbClr val="FFFFFF"/>
                </a:solidFill>
                <a:latin typeface="Verdana" panose="020B0604030504040204" pitchFamily="34" charset="0"/>
              </a:rPr>
              <a:t>La Madeleine</a:t>
            </a:r>
            <a:endParaRPr lang="en-US" altLang="en-US" sz="1800">
              <a:solidFill>
                <a:srgbClr val="FFFFFF"/>
              </a:solidFill>
            </a:endParaRPr>
          </a:p>
        </p:txBody>
      </p:sp>
    </p:spTree>
    <p:extLst>
      <p:ext uri="{BB962C8B-B14F-4D97-AF65-F5344CB8AC3E}">
        <p14:creationId xmlns:p14="http://schemas.microsoft.com/office/powerpoint/2010/main" val="417957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6032501"/>
            <a:ext cx="8686800" cy="581025"/>
          </a:xfrm>
        </p:spPr>
        <p:txBody>
          <a:bodyPr/>
          <a:lstStyle/>
          <a:p>
            <a:pPr eaLnBrk="1" hangingPunct="1"/>
            <a:r>
              <a:rPr lang="en-US" altLang="en-US" sz="1600">
                <a:latin typeface="Verdana" panose="020B0604030504040204" pitchFamily="34" charset="0"/>
              </a:rPr>
              <a:t>Aerial view of palace at Versailles, France, begun 1669, and a portion of the gardens and surrounding area.  French Baroque</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05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upload.wikimedia.org/wikipedia/commons/3/3e/%C3%89glise_de_la_Madele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860" y="163044"/>
            <a:ext cx="8128280" cy="58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18E4332-8EDE-4675-8E37-36530AC7497A}"/>
              </a:ext>
            </a:extLst>
          </p:cNvPr>
          <p:cNvSpPr/>
          <p:nvPr/>
        </p:nvSpPr>
        <p:spPr>
          <a:xfrm>
            <a:off x="1651232" y="6001782"/>
            <a:ext cx="9696275" cy="646331"/>
          </a:xfrm>
          <a:prstGeom prst="rect">
            <a:avLst/>
          </a:prstGeom>
        </p:spPr>
        <p:txBody>
          <a:bodyPr wrap="square">
            <a:spAutoFit/>
          </a:bodyPr>
          <a:lstStyle/>
          <a:p>
            <a:r>
              <a:rPr lang="en-US" dirty="0"/>
              <a:t>After Napoleon, Henri Lemaire was commissioned to create the Last Judgment pediment, </a:t>
            </a:r>
          </a:p>
          <a:p>
            <a:r>
              <a:rPr lang="en-US" dirty="0"/>
              <a:t>Church of La Madeleine, 1829-42, Paris. Bourbon Restoration.</a:t>
            </a:r>
          </a:p>
        </p:txBody>
      </p:sp>
    </p:spTree>
    <p:extLst>
      <p:ext uri="{BB962C8B-B14F-4D97-AF65-F5344CB8AC3E}">
        <p14:creationId xmlns:p14="http://schemas.microsoft.com/office/powerpoint/2010/main" val="1386178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91978" y="5562600"/>
            <a:ext cx="10972800" cy="1100138"/>
          </a:xfrm>
        </p:spPr>
        <p:txBody>
          <a:bodyPr/>
          <a:lstStyle/>
          <a:p>
            <a:pPr algn="l" eaLnBrk="1" hangingPunct="1"/>
            <a:r>
              <a:rPr lang="en-US" altLang="en-US" sz="1600" dirty="0">
                <a:latin typeface="Verdana" panose="020B0604030504040204" pitchFamily="34" charset="0"/>
              </a:rPr>
              <a:t>Drawing of Washington, D.C., 1852, showing Capitol building designed by BENJAMIN LATROBE (English-American, 1764 -1820), 1803–1807; and urban design (created in 1791) by </a:t>
            </a:r>
            <a:r>
              <a:rPr lang="fr-FR" altLang="en-US" sz="1600" dirty="0">
                <a:latin typeface="Verdana" panose="020B0604030504040204" pitchFamily="34" charset="0"/>
              </a:rPr>
              <a:t>PIERRE CHARLES L’ENFANT (French-American, 1754-1825)    </a:t>
            </a:r>
            <a:r>
              <a:rPr lang="en-US" altLang="en-US" sz="1800" dirty="0">
                <a:latin typeface="Verdana" panose="020B0604030504040204" pitchFamily="34" charset="0"/>
              </a:rPr>
              <a:t>Neoclassicism and the New Rome (The USA)</a:t>
            </a:r>
          </a:p>
        </p:txBody>
      </p:sp>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275" y="238897"/>
            <a:ext cx="10522180" cy="512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782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890054" y="4038600"/>
            <a:ext cx="5609968" cy="2819400"/>
          </a:xfrm>
        </p:spPr>
        <p:txBody>
          <a:bodyPr/>
          <a:lstStyle/>
          <a:p>
            <a:pPr algn="l"/>
            <a:r>
              <a:rPr lang="en-US" altLang="en-US" sz="1600" b="1" dirty="0">
                <a:latin typeface="Verdana" panose="020B0604030504040204" pitchFamily="34" charset="0"/>
                <a:ea typeface="Verdana" panose="020B0604030504040204" pitchFamily="34" charset="0"/>
                <a:cs typeface="Verdana" panose="020B0604030504040204" pitchFamily="34" charset="0"/>
              </a:rPr>
              <a:t>Jean-Antoine Houdon</a:t>
            </a:r>
            <a:r>
              <a:rPr lang="en-US" altLang="en-US" sz="1600" dirty="0">
                <a:latin typeface="Verdana" panose="020B0604030504040204" pitchFamily="34" charset="0"/>
                <a:ea typeface="Verdana" panose="020B0604030504040204" pitchFamily="34" charset="0"/>
                <a:cs typeface="Verdana" panose="020B0604030504040204" pitchFamily="34" charset="0"/>
              </a:rPr>
              <a:t> (French, 1732-1799), Geor</a:t>
            </a:r>
            <a:r>
              <a:rPr lang="en-US" altLang="en-US" sz="1600" i="1" dirty="0">
                <a:latin typeface="Verdana" panose="020B0604030504040204" pitchFamily="34" charset="0"/>
                <a:ea typeface="Verdana" panose="020B0604030504040204" pitchFamily="34" charset="0"/>
                <a:cs typeface="Verdana" panose="020B0604030504040204" pitchFamily="34" charset="0"/>
              </a:rPr>
              <a:t>ge Washington, </a:t>
            </a:r>
            <a:r>
              <a:rPr lang="en-US" altLang="en-US" sz="1600" dirty="0">
                <a:latin typeface="Verdana" panose="020B0604030504040204" pitchFamily="34" charset="0"/>
                <a:ea typeface="Verdana" panose="020B0604030504040204" pitchFamily="34" charset="0"/>
                <a:cs typeface="Verdana" panose="020B0604030504040204" pitchFamily="34" charset="0"/>
              </a:rPr>
              <a:t>1788-1792, marble, 6’2” high, State Capitol, Richmond, Virginia. Roman fasces - with 13 rods symbolizing the 13 states - and Cincinnatus’s plow = Roman citizen soldier.</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Above: bronze copy in front of the North Carolina State Capitol in Raleigh</a:t>
            </a:r>
          </a:p>
        </p:txBody>
      </p:sp>
      <p:pic>
        <p:nvPicPr>
          <p:cNvPr id="46083" name="Picture 4" descr="http://upload.wikimedia.org/wikipedia/commons/4/40/Virginia_State_Capitol_complex_-_Houdon's_Washington,_seen_from_the_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73" y="0"/>
            <a:ext cx="5072449" cy="676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File:George Washington by Jean-Antoine Houdon - DSC05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6009" y="232720"/>
            <a:ext cx="2952964" cy="39361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17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981200" y="274638"/>
            <a:ext cx="3810000" cy="1401762"/>
          </a:xfrm>
        </p:spPr>
        <p:txBody>
          <a:bodyPr/>
          <a:lstStyle/>
          <a:p>
            <a:pPr algn="l"/>
            <a:r>
              <a:rPr lang="en-US" altLang="en-US" sz="1600" b="1">
                <a:latin typeface="Verdana" panose="020B0604030504040204" pitchFamily="34" charset="0"/>
              </a:rPr>
              <a:t>EDMONIA LEWIS</a:t>
            </a:r>
            <a:r>
              <a:rPr lang="en-US" altLang="en-US" sz="1600">
                <a:latin typeface="Verdana" panose="020B0604030504040204" pitchFamily="34" charset="0"/>
              </a:rPr>
              <a:t> (African-Ojibway American, Neoclassical sculptor, ca.1845-1911) </a:t>
            </a:r>
            <a:r>
              <a:rPr lang="en-US" altLang="en-US" sz="1600" i="1">
                <a:latin typeface="Verdana" panose="020B0604030504040204" pitchFamily="34" charset="0"/>
                <a:ea typeface="Verdana" panose="020B0604030504040204" pitchFamily="34" charset="0"/>
                <a:cs typeface="Verdana" panose="020B0604030504040204" pitchFamily="34" charset="0"/>
              </a:rPr>
              <a:t>Colonel Edward Gould Shaw</a:t>
            </a:r>
            <a:r>
              <a:rPr lang="en-US" altLang="en-US" sz="1600">
                <a:latin typeface="Verdana" panose="020B0604030504040204" pitchFamily="34" charset="0"/>
                <a:ea typeface="Verdana" panose="020B0604030504040204" pitchFamily="34" charset="0"/>
                <a:cs typeface="Verdana" panose="020B0604030504040204" pitchFamily="34" charset="0"/>
              </a:rPr>
              <a:t>, carved marble bust, 1864</a:t>
            </a:r>
          </a:p>
        </p:txBody>
      </p:sp>
      <p:pic>
        <p:nvPicPr>
          <p:cNvPr id="70658" name="Picture 2" descr="http://img0.liveinternet.ru/images/attach/c/6/89/749/89749806_large_Edmonia_Lewis__Colonel_Robert_Gould_Shaw__1867_jpg.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2133600" y="1752600"/>
            <a:ext cx="2965784" cy="4419600"/>
          </a:xfrm>
          <a:prstGeom prst="rect">
            <a:avLst/>
          </a:prstGeom>
          <a:noFill/>
          <a:ln>
            <a:solidFill>
              <a:schemeClr val="tx1"/>
            </a:solidFill>
          </a:ln>
        </p:spPr>
      </p:pic>
      <p:pic>
        <p:nvPicPr>
          <p:cNvPr id="47108" name="Picture 4" descr="http://24.media.tumblr.com/843cb65c2568940fe587023d2a4b3f67/tumblr_mijwxdNGW81qcwnv4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57201"/>
            <a:ext cx="4014788" cy="585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78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676400" y="3124201"/>
            <a:ext cx="4038600" cy="3514725"/>
          </a:xfrm>
        </p:spPr>
        <p:txBody>
          <a:bodyPr/>
          <a:lstStyle/>
          <a:p>
            <a:pPr algn="l" eaLnBrk="1" hangingPunct="1"/>
            <a:r>
              <a:rPr lang="en-US" altLang="en-US" sz="1600" b="1">
                <a:latin typeface="Verdana" panose="020B0604030504040204" pitchFamily="34" charset="0"/>
              </a:rPr>
              <a:t>EDMONIA LEWIS</a:t>
            </a:r>
            <a:r>
              <a:rPr lang="en-US" altLang="en-US" sz="1600">
                <a:latin typeface="Verdana" panose="020B0604030504040204" pitchFamily="34" charset="0"/>
              </a:rPr>
              <a:t>, </a:t>
            </a:r>
            <a:r>
              <a:rPr lang="en-US" altLang="en-US" sz="1600" i="1">
                <a:latin typeface="Verdana" panose="020B0604030504040204" pitchFamily="34" charset="0"/>
              </a:rPr>
              <a:t>Forever Free</a:t>
            </a:r>
            <a:r>
              <a:rPr lang="en-US" altLang="en-US" sz="1600">
                <a:latin typeface="Verdana" panose="020B0604030504040204" pitchFamily="34" charset="0"/>
              </a:rPr>
              <a:t>, 1867. Marble, 3’ 5 1/4” x 11” x 7”. Howard University, Washington, D.C.   </a:t>
            </a:r>
            <a:br>
              <a:rPr lang="en-US" altLang="en-US" sz="1600">
                <a:latin typeface="Verdana" panose="020B0604030504040204" pitchFamily="34" charset="0"/>
              </a:rPr>
            </a:br>
            <a:r>
              <a:rPr lang="en-US" altLang="en-US" sz="1600">
                <a:latin typeface="Verdana" panose="020B0604030504040204" pitchFamily="34" charset="0"/>
              </a:rPr>
              <a:t/>
            </a:r>
            <a:br>
              <a:rPr lang="en-US" altLang="en-US" sz="1600">
                <a:latin typeface="Verdana" panose="020B0604030504040204" pitchFamily="34" charset="0"/>
              </a:rPr>
            </a:br>
            <a:r>
              <a:rPr lang="en-US" altLang="en-US" sz="1600">
                <a:latin typeface="Verdana" panose="020B0604030504040204" pitchFamily="34" charset="0"/>
              </a:rPr>
              <a:t>Celebration of the “Emancipation Proclamation” issued by Lincoln on January 1, 1863, which declared "that all persons held as slaves" within the rebellious states "are, and henceforward shall be free.“ The U.S. Civil War lasted from 1861- 1865</a:t>
            </a:r>
          </a:p>
        </p:txBody>
      </p:sp>
      <p:pic>
        <p:nvPicPr>
          <p:cNvPr id="48131" name="Picture 4" descr="edmolewis4_b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9451" y="0"/>
            <a:ext cx="433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76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981200" y="5334000"/>
            <a:ext cx="8305800" cy="1314450"/>
          </a:xfrm>
        </p:spPr>
        <p:txBody>
          <a:bodyPr/>
          <a:lstStyle/>
          <a:p>
            <a:pPr eaLnBrk="1" hangingPunct="1"/>
            <a:r>
              <a:rPr lang="en-US" altLang="en-US" sz="1600" b="1">
                <a:latin typeface="Verdana" panose="020B0604030504040204" pitchFamily="34" charset="0"/>
              </a:rPr>
              <a:t>Edmonia Lewis</a:t>
            </a:r>
            <a:r>
              <a:rPr lang="en-US" altLang="en-US" sz="1600">
                <a:latin typeface="Verdana" panose="020B0604030504040204" pitchFamily="34" charset="0"/>
              </a:rPr>
              <a:t>, </a:t>
            </a:r>
            <a:r>
              <a:rPr lang="en-US" altLang="en-US" sz="1600" i="1">
                <a:latin typeface="Verdana" panose="020B0604030504040204" pitchFamily="34" charset="0"/>
              </a:rPr>
              <a:t>Old Arrow Maker</a:t>
            </a:r>
            <a:r>
              <a:rPr lang="en-US" altLang="en-US" sz="1600">
                <a:latin typeface="Verdana" panose="020B0604030504040204" pitchFamily="34" charset="0"/>
              </a:rPr>
              <a:t>, modeled 1866, carved 1872, marble, 21 1/2 x 13 5/8 x 13 3/8 inches. Inspired by Longfellow’s epic 1855 poem, “The Song of Hiawatha,” Minnehaha (with European features) is shown "plaiting mats of flags and rushes" and her father "making arrowheads of jasper.“  Hiawatha was Chippewa (Ojibway) like Edmonia Lewis. Neoclassicism</a:t>
            </a:r>
          </a:p>
        </p:txBody>
      </p:sp>
      <p:pic>
        <p:nvPicPr>
          <p:cNvPr id="49155" name="Picture 3" descr="Lewis_indianArrowhead"/>
          <p:cNvPicPr>
            <a:picLocks noChangeAspect="1" noChangeArrowheads="1"/>
          </p:cNvPicPr>
          <p:nvPr/>
        </p:nvPicPr>
        <p:blipFill>
          <a:blip r:embed="rId2" cstate="print">
            <a:lum contrast="8000"/>
            <a:extLst>
              <a:ext uri="{28A0092B-C50C-407E-A947-70E740481C1C}">
                <a14:useLocalDpi xmlns:a14="http://schemas.microsoft.com/office/drawing/2010/main" val="0"/>
              </a:ext>
            </a:extLst>
          </a:blip>
          <a:srcRect/>
          <a:stretch>
            <a:fillRect/>
          </a:stretch>
        </p:blipFill>
        <p:spPr bwMode="auto">
          <a:xfrm>
            <a:off x="4038600" y="762000"/>
            <a:ext cx="3371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arr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1" y="1371601"/>
            <a:ext cx="22193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8"/>
          <p:cNvSpPr txBox="1">
            <a:spLocks noChangeArrowheads="1"/>
          </p:cNvSpPr>
          <p:nvPr/>
        </p:nvSpPr>
        <p:spPr bwMode="auto">
          <a:xfrm>
            <a:off x="1752600" y="228601"/>
            <a:ext cx="3727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a:solidFill>
                  <a:srgbClr val="FFFFFF"/>
                </a:solidFill>
              </a:rPr>
              <a:t>“That our tribes might be united</a:t>
            </a:r>
          </a:p>
          <a:p>
            <a:pPr fontAlgn="base">
              <a:spcBef>
                <a:spcPct val="0"/>
              </a:spcBef>
              <a:spcAft>
                <a:spcPct val="0"/>
              </a:spcAft>
              <a:buFontTx/>
              <a:buNone/>
            </a:pPr>
            <a:r>
              <a:rPr lang="en-US" altLang="en-US" sz="1800">
                <a:solidFill>
                  <a:srgbClr val="FFFFFF"/>
                </a:solidFill>
              </a:rPr>
              <a:t>That old feuds might be forgotten</a:t>
            </a:r>
          </a:p>
          <a:p>
            <a:pPr fontAlgn="base">
              <a:spcBef>
                <a:spcPct val="0"/>
              </a:spcBef>
              <a:spcAft>
                <a:spcPct val="0"/>
              </a:spcAft>
              <a:buFontTx/>
              <a:buNone/>
            </a:pPr>
            <a:r>
              <a:rPr lang="en-US" altLang="en-US" sz="1800">
                <a:solidFill>
                  <a:srgbClr val="FFFFFF"/>
                </a:solidFill>
              </a:rPr>
              <a:t>And old wounds be healed forever”</a:t>
            </a:r>
          </a:p>
          <a:p>
            <a:pPr fontAlgn="base">
              <a:spcBef>
                <a:spcPct val="0"/>
              </a:spcBef>
              <a:spcAft>
                <a:spcPct val="0"/>
              </a:spcAft>
              <a:buFontTx/>
              <a:buNone/>
            </a:pPr>
            <a:endParaRPr lang="en-US" altLang="en-US" sz="1800">
              <a:solidFill>
                <a:srgbClr val="FFFFFF"/>
              </a:solidFill>
            </a:endParaRPr>
          </a:p>
        </p:txBody>
      </p:sp>
    </p:spTree>
    <p:extLst>
      <p:ext uri="{BB962C8B-B14F-4D97-AF65-F5344CB8AC3E}">
        <p14:creationId xmlns:p14="http://schemas.microsoft.com/office/powerpoint/2010/main" val="621492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705600" y="274638"/>
            <a:ext cx="4777946" cy="2316162"/>
          </a:xfrm>
        </p:spPr>
        <p:txBody>
          <a:bodyPr/>
          <a:lstStyle/>
          <a:p>
            <a:pPr algn="l"/>
            <a:r>
              <a:rPr lang="en-US" altLang="en-US" sz="1800" b="1" dirty="0" err="1"/>
              <a:t>Edmonia</a:t>
            </a:r>
            <a:r>
              <a:rPr lang="en-US" altLang="en-US" sz="1800" b="1" dirty="0"/>
              <a:t> Lewis</a:t>
            </a:r>
            <a:r>
              <a:rPr lang="en-US" altLang="en-US" sz="1800" dirty="0"/>
              <a:t>, </a:t>
            </a:r>
            <a:r>
              <a:rPr lang="en-US" altLang="en-US" sz="1800" i="1" dirty="0"/>
              <a:t>The Death of Cleopatra</a:t>
            </a:r>
            <a:r>
              <a:rPr lang="en-US" altLang="en-US" sz="1800" dirty="0"/>
              <a:t>, 1876, marble, 63 x 31 1/4 x 46 inches, National Museum of American Art, Smithsonian Institution, Washington, D.C.  Drew huge crowds at the1876 Centennial Exposition in Philadelphia</a:t>
            </a:r>
          </a:p>
        </p:txBody>
      </p:sp>
      <p:pic>
        <p:nvPicPr>
          <p:cNvPr id="50179" name="Picture 2" descr="noiseman:&#10;&#10;The Death of Cleopatra by Edmonia Lewis, 1876.&#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5138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http://24.media.tumblr.com/tumblr_m8lh8rjTuS1qiu1co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590801"/>
            <a:ext cx="3009900" cy="401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57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5" descr="Map_of_Versailles_in_1789_by_William_R_Shepherd_%28died_1934%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1" y="160338"/>
            <a:ext cx="8715375" cy="654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47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38897" y="3352801"/>
            <a:ext cx="3571103" cy="2536825"/>
          </a:xfrm>
        </p:spPr>
        <p:txBody>
          <a:bodyPr/>
          <a:lstStyle/>
          <a:p>
            <a:pPr eaLnBrk="1" hangingPunct="1"/>
            <a:r>
              <a:rPr lang="en-US" altLang="en-US" sz="1600" dirty="0">
                <a:latin typeface="Verdana" panose="020B0604030504040204" pitchFamily="34" charset="0"/>
              </a:rPr>
              <a:t>JULES HARDOUIN-MANSART and CHARLES LE BRUN, </a:t>
            </a:r>
            <a:r>
              <a:rPr lang="en-US" altLang="en-US" sz="1600" i="1" dirty="0" err="1">
                <a:latin typeface="Verdana" panose="020B0604030504040204" pitchFamily="34" charset="0"/>
              </a:rPr>
              <a:t>Galérie</a:t>
            </a:r>
            <a:r>
              <a:rPr lang="en-US" altLang="en-US" sz="1600" i="1" dirty="0">
                <a:latin typeface="Verdana" panose="020B0604030504040204" pitchFamily="34" charset="0"/>
              </a:rPr>
              <a:t> des </a:t>
            </a:r>
            <a:r>
              <a:rPr lang="en-US" altLang="en-US" sz="1600" i="1" dirty="0" err="1">
                <a:latin typeface="Verdana" panose="020B0604030504040204" pitchFamily="34" charset="0"/>
              </a:rPr>
              <a:t>Glaces</a:t>
            </a:r>
            <a:r>
              <a:rPr lang="en-US" altLang="en-US" sz="1600" i="1" dirty="0">
                <a:latin typeface="Verdana" panose="020B0604030504040204" pitchFamily="34" charset="0"/>
              </a:rPr>
              <a:t> (Hall of Mirrors), </a:t>
            </a:r>
            <a:r>
              <a:rPr lang="en-US" altLang="en-US" sz="1600" dirty="0">
                <a:latin typeface="Verdana" panose="020B0604030504040204" pitchFamily="34" charset="0"/>
              </a:rPr>
              <a:t>Palace of Versailles</a:t>
            </a:r>
            <a:br>
              <a:rPr lang="en-US" altLang="en-US" sz="1600" dirty="0">
                <a:latin typeface="Verdana" panose="020B0604030504040204" pitchFamily="34" charset="0"/>
              </a:rPr>
            </a:br>
            <a:r>
              <a:rPr lang="en-US" altLang="en-US" sz="1600" dirty="0" err="1">
                <a:latin typeface="Verdana" panose="020B0604030504040204" pitchFamily="34" charset="0"/>
              </a:rPr>
              <a:t>Versailles</a:t>
            </a:r>
            <a:r>
              <a:rPr lang="en-US" altLang="en-US" sz="1600" dirty="0">
                <a:latin typeface="Verdana" panose="020B0604030504040204" pitchFamily="34" charset="0"/>
              </a:rPr>
              <a:t>, France, ca. 1680</a:t>
            </a:r>
            <a:br>
              <a:rPr lang="en-US" altLang="en-US" sz="1600" dirty="0">
                <a:latin typeface="Verdana" panose="020B0604030504040204" pitchFamily="34" charset="0"/>
              </a:rPr>
            </a:br>
            <a:r>
              <a:rPr lang="en-US" altLang="en-US" sz="1600" dirty="0">
                <a:latin typeface="Verdana" panose="020B0604030504040204" pitchFamily="34" charset="0"/>
              </a:rPr>
              <a:t>Baroque period</a:t>
            </a: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0"/>
            <a:ext cx="661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88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C1279FCD-CA90-41D1-AEA3-AC6A9F0612B1}"/>
              </a:ext>
            </a:extLst>
          </p:cNvPr>
          <p:cNvPicPr>
            <a:picLocks noRot="1" noChangeAspect="1"/>
          </p:cNvPicPr>
          <p:nvPr>
            <a:videoFile r:link="rId1"/>
          </p:nvPr>
        </p:nvPicPr>
        <p:blipFill>
          <a:blip r:embed="rId3"/>
          <a:stretch>
            <a:fillRect/>
          </a:stretch>
        </p:blipFill>
        <p:spPr>
          <a:xfrm>
            <a:off x="8908646" y="2272894"/>
            <a:ext cx="3170195" cy="2377646"/>
          </a:xfrm>
          <a:prstGeom prst="rect">
            <a:avLst/>
          </a:prstGeom>
        </p:spPr>
      </p:pic>
      <p:pic>
        <p:nvPicPr>
          <p:cNvPr id="3" name="Picture 2">
            <a:extLst>
              <a:ext uri="{FF2B5EF4-FFF2-40B4-BE49-F238E27FC236}">
                <a16:creationId xmlns:a16="http://schemas.microsoft.com/office/drawing/2014/main" id="{4F2C0943-AA3C-4E43-9C05-4ED6EB24A146}"/>
              </a:ext>
            </a:extLst>
          </p:cNvPr>
          <p:cNvPicPr>
            <a:picLocks noChangeAspect="1"/>
          </p:cNvPicPr>
          <p:nvPr/>
        </p:nvPicPr>
        <p:blipFill>
          <a:blip r:embed="rId4"/>
          <a:stretch>
            <a:fillRect/>
          </a:stretch>
        </p:blipFill>
        <p:spPr>
          <a:xfrm>
            <a:off x="637196" y="274320"/>
            <a:ext cx="8011299" cy="5368954"/>
          </a:xfrm>
          <a:prstGeom prst="rect">
            <a:avLst/>
          </a:prstGeom>
        </p:spPr>
      </p:pic>
      <p:pic>
        <p:nvPicPr>
          <p:cNvPr id="4" name="Picture 3">
            <a:extLst>
              <a:ext uri="{FF2B5EF4-FFF2-40B4-BE49-F238E27FC236}">
                <a16:creationId xmlns:a16="http://schemas.microsoft.com/office/drawing/2014/main" id="{FE658841-A05C-409D-9D37-3ED4212D9A03}"/>
              </a:ext>
            </a:extLst>
          </p:cNvPr>
          <p:cNvPicPr>
            <a:picLocks noChangeAspect="1"/>
          </p:cNvPicPr>
          <p:nvPr/>
        </p:nvPicPr>
        <p:blipFill>
          <a:blip r:embed="rId5"/>
          <a:stretch>
            <a:fillRect/>
          </a:stretch>
        </p:blipFill>
        <p:spPr>
          <a:xfrm>
            <a:off x="9733561" y="50334"/>
            <a:ext cx="1580037" cy="2103120"/>
          </a:xfrm>
          <a:prstGeom prst="rect">
            <a:avLst/>
          </a:prstGeom>
        </p:spPr>
      </p:pic>
      <p:pic>
        <p:nvPicPr>
          <p:cNvPr id="5" name="Picture 4">
            <a:extLst>
              <a:ext uri="{FF2B5EF4-FFF2-40B4-BE49-F238E27FC236}">
                <a16:creationId xmlns:a16="http://schemas.microsoft.com/office/drawing/2014/main" id="{5FD1EB12-BEB7-478D-BD25-F488C09E65A6}"/>
              </a:ext>
            </a:extLst>
          </p:cNvPr>
          <p:cNvPicPr>
            <a:picLocks noChangeAspect="1"/>
          </p:cNvPicPr>
          <p:nvPr/>
        </p:nvPicPr>
        <p:blipFill>
          <a:blip r:embed="rId6"/>
          <a:stretch>
            <a:fillRect/>
          </a:stretch>
        </p:blipFill>
        <p:spPr>
          <a:xfrm>
            <a:off x="9907398" y="4688607"/>
            <a:ext cx="1578764" cy="2103120"/>
          </a:xfrm>
          <a:prstGeom prst="rect">
            <a:avLst/>
          </a:prstGeom>
        </p:spPr>
      </p:pic>
      <p:sp>
        <p:nvSpPr>
          <p:cNvPr id="6" name="Rectangle 2">
            <a:extLst>
              <a:ext uri="{FF2B5EF4-FFF2-40B4-BE49-F238E27FC236}">
                <a16:creationId xmlns:a16="http://schemas.microsoft.com/office/drawing/2014/main" id="{65896984-B124-4063-BE6E-30F2E44BFED1}"/>
              </a:ext>
            </a:extLst>
          </p:cNvPr>
          <p:cNvSpPr txBox="1">
            <a:spLocks noChangeArrowheads="1"/>
          </p:cNvSpPr>
          <p:nvPr/>
        </p:nvSpPr>
        <p:spPr>
          <a:xfrm>
            <a:off x="377043" y="5733036"/>
            <a:ext cx="8531603" cy="106120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r>
              <a:rPr lang="en-US" altLang="en-US" sz="1600" kern="0" dirty="0">
                <a:latin typeface="Verdana" panose="020B0604030504040204" pitchFamily="34" charset="0"/>
              </a:rPr>
              <a:t>Rococo period, Germain </a:t>
            </a:r>
            <a:r>
              <a:rPr lang="en-US" altLang="en-US" sz="1600" kern="0" dirty="0" err="1">
                <a:latin typeface="Verdana" panose="020B0604030504040204" pitchFamily="34" charset="0"/>
              </a:rPr>
              <a:t>Boffrand</a:t>
            </a:r>
            <a:r>
              <a:rPr lang="en-US" altLang="en-US" sz="1600" kern="0" dirty="0">
                <a:latin typeface="Verdana" panose="020B0604030504040204" pitchFamily="34" charset="0"/>
              </a:rPr>
              <a:t> (French Rococo architect, 1667-1754) </a:t>
            </a:r>
            <a:br>
              <a:rPr lang="en-US" altLang="en-US" sz="1600" kern="0" dirty="0">
                <a:latin typeface="Verdana" panose="020B0604030504040204" pitchFamily="34" charset="0"/>
              </a:rPr>
            </a:br>
            <a:r>
              <a:rPr lang="en-US" altLang="en-US" sz="1600" i="1" kern="0" dirty="0">
                <a:latin typeface="Verdana" panose="020B0604030504040204" pitchFamily="34" charset="0"/>
              </a:rPr>
              <a:t>Salon de la </a:t>
            </a:r>
            <a:r>
              <a:rPr lang="en-US" altLang="en-US" sz="1600" i="1" kern="0" dirty="0" err="1">
                <a:latin typeface="Verdana" panose="020B0604030504040204" pitchFamily="34" charset="0"/>
              </a:rPr>
              <a:t>Princesse</a:t>
            </a:r>
            <a:r>
              <a:rPr lang="en-US" altLang="en-US" sz="1600" kern="0" dirty="0">
                <a:latin typeface="Verdana" panose="020B0604030504040204" pitchFamily="34" charset="0"/>
              </a:rPr>
              <a:t>, Hôtel de Soubise, Paris, France, 1737–1740. </a:t>
            </a:r>
            <a:br>
              <a:rPr lang="en-US" altLang="en-US" sz="1600" kern="0" dirty="0">
                <a:latin typeface="Verdana" panose="020B0604030504040204" pitchFamily="34" charset="0"/>
              </a:rPr>
            </a:br>
            <a:r>
              <a:rPr lang="en-US" altLang="en-US" sz="1600" kern="0" dirty="0">
                <a:latin typeface="Verdana" panose="020B0604030504040204" pitchFamily="34" charset="0"/>
              </a:rPr>
              <a:t>To get an idea of how this kind of room was used, read</a:t>
            </a:r>
            <a:br>
              <a:rPr lang="en-US" altLang="en-US" sz="1600" kern="0" dirty="0">
                <a:latin typeface="Verdana" panose="020B0604030504040204" pitchFamily="34" charset="0"/>
              </a:rPr>
            </a:br>
            <a:r>
              <a:rPr lang="en-US" altLang="en-US" sz="1600" kern="0" dirty="0">
                <a:latin typeface="Verdana" panose="020B0604030504040204" pitchFamily="34" charset="0"/>
              </a:rPr>
              <a:t>“Femmes Savants and Salon Culture,” in your textbook</a:t>
            </a:r>
          </a:p>
        </p:txBody>
      </p:sp>
    </p:spTree>
    <p:extLst>
      <p:ext uri="{BB962C8B-B14F-4D97-AF65-F5344CB8AC3E}">
        <p14:creationId xmlns:p14="http://schemas.microsoft.com/office/powerpoint/2010/main" val="6132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22514" y="3213462"/>
            <a:ext cx="4430486" cy="3187337"/>
          </a:xfrm>
        </p:spPr>
        <p:txBody>
          <a:bodyPr/>
          <a:lstStyle/>
          <a:p>
            <a:pPr algn="l" eaLnBrk="1" hangingPunct="1"/>
            <a:r>
              <a:rPr lang="en-US" altLang="en-US" sz="1600" b="1" dirty="0">
                <a:latin typeface="Verdana" panose="020B0604030504040204" pitchFamily="34" charset="0"/>
              </a:rPr>
              <a:t>JEAN-HONORÉ FRAGONARD </a:t>
            </a:r>
            <a:r>
              <a:rPr lang="en-US" altLang="en-US" sz="1600" dirty="0">
                <a:latin typeface="Verdana" panose="020B0604030504040204" pitchFamily="34" charset="0"/>
              </a:rPr>
              <a:t>(French, 1732-1806),</a:t>
            </a:r>
            <a:r>
              <a:rPr lang="en-US" altLang="en-US" sz="1600" b="1" dirty="0">
                <a:latin typeface="Verdana" panose="020B0604030504040204" pitchFamily="34" charset="0"/>
              </a:rPr>
              <a:t> </a:t>
            </a:r>
            <a:r>
              <a:rPr lang="en-US" altLang="en-US" sz="1600" dirty="0">
                <a:latin typeface="Verdana" panose="020B0604030504040204" pitchFamily="34" charset="0"/>
              </a:rPr>
              <a:t> </a:t>
            </a:r>
            <a:r>
              <a:rPr lang="en-US" altLang="en-US" sz="1600" i="1" dirty="0">
                <a:latin typeface="Verdana" panose="020B0604030504040204" pitchFamily="34" charset="0"/>
              </a:rPr>
              <a:t>The Swing</a:t>
            </a:r>
            <a:r>
              <a:rPr lang="en-US" altLang="en-US" sz="1600" dirty="0">
                <a:latin typeface="Verdana" panose="020B0604030504040204" pitchFamily="34" charset="0"/>
              </a:rPr>
              <a:t>, 1766. Oil on canvas, approx. 2’ 11” x 2’ 8”. The Wallace Collection, London.</a:t>
            </a:r>
            <a:br>
              <a:rPr lang="en-US" altLang="en-US" sz="1600" dirty="0">
                <a:latin typeface="Verdana" panose="020B0604030504040204" pitchFamily="34" charset="0"/>
              </a:rPr>
            </a:br>
            <a:r>
              <a:rPr lang="en-US" altLang="en-US" sz="1600" dirty="0">
                <a:latin typeface="Verdana" panose="020B0604030504040204" pitchFamily="34" charset="0"/>
              </a:rPr>
              <a:t>An “intrigue” picture</a:t>
            </a:r>
            <a:r>
              <a:rPr lang="en-US" altLang="en-US" dirty="0"/>
              <a:t> </a:t>
            </a:r>
            <a:br>
              <a:rPr lang="en-US" altLang="en-US" dirty="0"/>
            </a:br>
            <a:r>
              <a:rPr lang="en-US" altLang="en-US" dirty="0"/>
              <a:t/>
            </a:r>
            <a:br>
              <a:rPr lang="en-US" altLang="en-US" dirty="0"/>
            </a:br>
            <a:r>
              <a:rPr lang="en-US" altLang="en-US" sz="1600" dirty="0">
                <a:latin typeface="Verdana" panose="020B0604030504040204" pitchFamily="34" charset="0"/>
              </a:rPr>
              <a:t>The French Revolution (1789) will deprive Fragonard of his private patrons.  </a:t>
            </a:r>
            <a:endParaRPr lang="en-US" altLang="en-US"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7030" y="0"/>
            <a:ext cx="5349875"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091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05000" y="5791200"/>
            <a:ext cx="8534400" cy="825500"/>
          </a:xfrm>
        </p:spPr>
        <p:txBody>
          <a:bodyPr/>
          <a:lstStyle/>
          <a:p>
            <a:pPr eaLnBrk="1" hangingPunct="1"/>
            <a:r>
              <a:rPr lang="en-US" altLang="en-US" sz="1600" b="1">
                <a:latin typeface="Verdana" panose="020B0604030504040204" pitchFamily="34" charset="0"/>
              </a:rPr>
              <a:t>ÉLISABETH VIGÉE-LEBRUN</a:t>
            </a:r>
            <a:r>
              <a:rPr lang="en-US" altLang="en-US" sz="1600">
                <a:latin typeface="Verdana" panose="020B0604030504040204" pitchFamily="34" charset="0"/>
              </a:rPr>
              <a:t>, (left) </a:t>
            </a:r>
            <a:r>
              <a:rPr lang="en-US" altLang="en-US" sz="1600" i="1">
                <a:latin typeface="Verdana" panose="020B0604030504040204" pitchFamily="34" charset="0"/>
              </a:rPr>
              <a:t>Marie Antoinette and Her Children</a:t>
            </a:r>
            <a:r>
              <a:rPr lang="en-US" altLang="en-US" sz="1600">
                <a:latin typeface="Verdana" panose="020B0604030504040204" pitchFamily="34" charset="0"/>
              </a:rPr>
              <a:t>, 1787; (right) </a:t>
            </a:r>
            <a:r>
              <a:rPr lang="en-US" altLang="en-US" sz="1600" i="1">
                <a:latin typeface="Verdana" panose="020B0604030504040204" pitchFamily="34" charset="0"/>
              </a:rPr>
              <a:t>Portrait of Marie Antoinette</a:t>
            </a:r>
            <a:r>
              <a:rPr lang="en-US" altLang="en-US" sz="1600">
                <a:latin typeface="Verdana" panose="020B0604030504040204" pitchFamily="34" charset="0"/>
              </a:rPr>
              <a:t>, 1783.  The subject – the queen of France – was guillotined for treason in 1793</a:t>
            </a:r>
          </a:p>
        </p:txBody>
      </p:sp>
      <p:pic>
        <p:nvPicPr>
          <p:cNvPr id="22531" name="Picture 5" descr="Image:MA-Lebru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1066800"/>
            <a:ext cx="3260725" cy="41529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7" descr="MarieAntoinet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1" y="304800"/>
            <a:ext cx="3859213" cy="5181600"/>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36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155" y="5747657"/>
            <a:ext cx="5687764" cy="953588"/>
          </a:xfrm>
        </p:spPr>
        <p:txBody>
          <a:bodyPr/>
          <a:lstStyle/>
          <a:p>
            <a:pPr algn="l"/>
            <a:r>
              <a:rPr lang="en-US" sz="1600" b="1" dirty="0" err="1" smtClean="0"/>
              <a:t>Adélaïde</a:t>
            </a:r>
            <a:r>
              <a:rPr lang="en-US" sz="1600" b="1" dirty="0" smtClean="0"/>
              <a:t> </a:t>
            </a:r>
            <a:r>
              <a:rPr lang="en-US" sz="1600" b="1" dirty="0" err="1" smtClean="0"/>
              <a:t>Labille</a:t>
            </a:r>
            <a:r>
              <a:rPr lang="en-US" sz="1600" b="1" dirty="0" smtClean="0"/>
              <a:t>-Girard</a:t>
            </a:r>
            <a:r>
              <a:rPr lang="en-US" sz="1600" dirty="0"/>
              <a:t> </a:t>
            </a:r>
            <a:r>
              <a:rPr lang="en-US" sz="1600" dirty="0" smtClean="0"/>
              <a:t>(French, 1749-1803) </a:t>
            </a:r>
            <a:r>
              <a:rPr lang="en-US" sz="1600" i="1" dirty="0" smtClean="0"/>
              <a:t>Self-Portrait with Two Pupils</a:t>
            </a:r>
            <a:r>
              <a:rPr lang="en-US" sz="1600" dirty="0" smtClean="0"/>
              <a:t>, 1785, oil on canvas, 6’11” x 4’ 11” Metropolitan Museum of Art, New York</a:t>
            </a:r>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290" y="0"/>
            <a:ext cx="478758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190" y="422328"/>
            <a:ext cx="2959503" cy="3666345"/>
          </a:xfrm>
          <a:prstGeom prst="rect">
            <a:avLst/>
          </a:prstGeom>
        </p:spPr>
      </p:pic>
      <p:sp>
        <p:nvSpPr>
          <p:cNvPr id="5" name="TextBox 4"/>
          <p:cNvSpPr txBox="1"/>
          <p:nvPr/>
        </p:nvSpPr>
        <p:spPr>
          <a:xfrm>
            <a:off x="1567543" y="4245428"/>
            <a:ext cx="3352799" cy="1107996"/>
          </a:xfrm>
          <a:prstGeom prst="rect">
            <a:avLst/>
          </a:prstGeom>
          <a:noFill/>
        </p:spPr>
        <p:txBody>
          <a:bodyPr wrap="square" rtlCol="0">
            <a:spAutoFit/>
          </a:bodyPr>
          <a:lstStyle/>
          <a:p>
            <a:r>
              <a:rPr lang="en-US" sz="1600" i="1" dirty="0">
                <a:latin typeface="+mj-lt"/>
              </a:rPr>
              <a:t>Portrait of François-André Vincent</a:t>
            </a:r>
            <a:r>
              <a:rPr lang="en-US" sz="1600" dirty="0">
                <a:latin typeface="+mj-lt"/>
              </a:rPr>
              <a:t>, painted in 1783 by </a:t>
            </a:r>
            <a:r>
              <a:rPr lang="en-US" sz="1600" dirty="0" err="1">
                <a:latin typeface="+mj-lt"/>
              </a:rPr>
              <a:t>Labille-Guiard</a:t>
            </a:r>
            <a:r>
              <a:rPr lang="en-US" sz="1600" dirty="0">
                <a:latin typeface="+mj-lt"/>
              </a:rPr>
              <a:t>, </a:t>
            </a:r>
            <a:r>
              <a:rPr lang="en-US" sz="1600" dirty="0" err="1">
                <a:latin typeface="+mj-lt"/>
              </a:rPr>
              <a:t>Musée</a:t>
            </a:r>
            <a:r>
              <a:rPr lang="en-US" sz="1600" dirty="0">
                <a:latin typeface="+mj-lt"/>
              </a:rPr>
              <a:t> du Louvre. They married in 1800.</a:t>
            </a:r>
          </a:p>
        </p:txBody>
      </p:sp>
    </p:spTree>
    <p:extLst>
      <p:ext uri="{BB962C8B-B14F-4D97-AF65-F5344CB8AC3E}">
        <p14:creationId xmlns:p14="http://schemas.microsoft.com/office/powerpoint/2010/main" val="2421330238"/>
      </p:ext>
    </p:extLst>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2D2015"/>
        </a:dk1>
        <a:lt1>
          <a:srgbClr val="FFFFFF"/>
        </a:lt1>
        <a:dk2>
          <a:srgbClr val="FF99CC"/>
        </a:dk2>
        <a:lt2>
          <a:srgbClr val="FFFFFF"/>
        </a:lt2>
        <a:accent1>
          <a:srgbClr val="8C7B70"/>
        </a:accent1>
        <a:accent2>
          <a:srgbClr val="8F5F2F"/>
        </a:accent2>
        <a:accent3>
          <a:srgbClr val="FFCAE2"/>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docProps/app.xml><?xml version="1.0" encoding="utf-8"?>
<Properties xmlns="http://schemas.openxmlformats.org/officeDocument/2006/extended-properties" xmlns:vt="http://schemas.openxmlformats.org/officeDocument/2006/docPropsVTypes">
  <TotalTime>2084</TotalTime>
  <Words>1281</Words>
  <Application>Microsoft Office PowerPoint</Application>
  <PresentationFormat>Widescreen</PresentationFormat>
  <Paragraphs>72</Paragraphs>
  <Slides>36</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Times</vt:lpstr>
      <vt:lpstr>Verdana</vt:lpstr>
      <vt:lpstr>Elaine's first</vt:lpstr>
      <vt:lpstr>Default Design</vt:lpstr>
      <vt:lpstr>PowerPoint Presentation</vt:lpstr>
      <vt:lpstr>HYACINTHE RIGAUD (French, 1659-1743) Louis XIV, 1701. Oil on canvas, approx. 9’ 2” x 6’ 3”. Louvre, Paris.  French Baroque</vt:lpstr>
      <vt:lpstr>Aerial view of palace at Versailles, France, begun 1669, and a portion of the gardens and surrounding area.  French Baroque</vt:lpstr>
      <vt:lpstr>PowerPoint Presentation</vt:lpstr>
      <vt:lpstr>JULES HARDOUIN-MANSART and CHARLES LE BRUN, Galérie des Glaces (Hall of Mirrors), Palace of Versailles Versailles, France, ca. 1680 Baroque period</vt:lpstr>
      <vt:lpstr>PowerPoint Presentation</vt:lpstr>
      <vt:lpstr>JEAN-HONORÉ FRAGONARD (French, 1732-1806),  The Swing, 1766. Oil on canvas, approx. 2’ 11” x 2’ 8”. The Wallace Collection, London. An “intrigue” picture   The French Revolution (1789) will deprive Fragonard of his private patrons.  </vt:lpstr>
      <vt:lpstr>ÉLISABETH VIGÉE-LEBRUN, (left) Marie Antoinette and Her Children, 1787; (right) Portrait of Marie Antoinette, 1783.  The subject – the queen of France – was guillotined for treason in 1793</vt:lpstr>
      <vt:lpstr>Adélaïde Labille-Girard (French, 1749-1803) Self-Portrait with Two Pupils, 1785, oil on canvas, 6’11” x 4’ 11” Metropolitan Museum of Art, New York</vt:lpstr>
      <vt:lpstr>Madame de Pompadour, pastel by Maurice Quentin de La Tour, shown at the Paris Salon, 1755 (Louvre)</vt:lpstr>
      <vt:lpstr>Sir Isaac Newton (English, 1642 – 1726), key figure in the Scientific Revolution, most famous for his Principia, which formulated the laws of motion and gravity </vt:lpstr>
      <vt:lpstr>The Enlightenment 18th century French Philosophes – the power of the pen</vt:lpstr>
      <vt:lpstr> William Hunter (English, 1718-1783) Child in Womb, from The Anatomy of the Human Gravid Uterus, Birmingham, 1774, Copperplate engraving, National Library of Medicine, London. Empiricism – merger of science and art</vt:lpstr>
      <vt:lpstr>JOSEPH WRIGHT OF DERBY (English painter, 1734-1797), A Philosopher Giving a Lecture at the Orrery (in which a lamp is put in place of the sun), ca. 1763–1765. Oil on canvas, 4’ 10” x 6’ 8”. Derby Museums and Art Gallery, Derby, Derbyshire, England.  EMPIRICISM – ENLIGHTENMENT SCIENCE AND REASON</vt:lpstr>
      <vt:lpstr>PowerPoint Presentation</vt:lpstr>
      <vt:lpstr>ABRAHAM DARBY (English iron master, 1750-1789) and THOMAS PRITCHARD (English architect, 1723-1777), iron bridge at Coalbrookdale, England, 1776–1779. 100’ span, 800 cast iron parts.  It is the first cast iron bridge in the world, a monument of the industrial revolution.  “Doctrine of progress”</vt:lpstr>
      <vt:lpstr>Neo-Classicism and Revolution</vt:lpstr>
      <vt:lpstr>ANGELICA KAUFFMANN (Swiss-Austrian active in London, 1741-1807) Cornelia Presenting Her Children as Her Treasures, or Mother of the Gracchi, ca. 1785. Oil on canvas, 3’ 4” x 4’ 2”.  NEOCLASSICISM</vt:lpstr>
      <vt:lpstr>Angelica Kauffman, Self Portrait, 1780-85</vt:lpstr>
      <vt:lpstr>Johann Zoffany, The Academicians of the Royal Academy, 1771-72 (detail). The two women members of the British Royal Academy, Angelica Kauffman and Mary Moser are represented as paintings. After them no woman was admitted as a full member until 1936</vt:lpstr>
      <vt:lpstr>JACQUES-LOUIS DAVID (French, 1748-1825), Oath of the Horatii, 1784. Oil on canvas, approx. 11’ x 14’. Louvre, Paris. NEOCLASSICAL PAINTER-IDEOLOGIST of the French Revolution and the Napoleonic Empire</vt:lpstr>
      <vt:lpstr>JACQUES-LOUIS DAVID, The Death of Marat, 1793. Oil on canvas, approx. 5’ 3” x 4’ 1”. Musées Royaux des Beaux-Arts de Belgique, Brussels. CURRENT EVENT</vt:lpstr>
      <vt:lpstr>Jacques-Louis David, Bonaparte Crossing the St. Bernard Pass, 1800, Oil on canvas, 260 x 221 cm.  In 1800, Napoleon led his army of 60,000 men across the alps to gain control of Italy. (Napoleon was probably on a mule.)</vt:lpstr>
      <vt:lpstr>Antoine-Jean Gros (French 1771-1835), Napoleon at the Plague House at Jaffa, 1804, oil on canvas, 17’5” x 23’ 7”, Louvre  Neoclassical-Romantic</vt:lpstr>
      <vt:lpstr>Napoleonic Europe 1800-1815</vt:lpstr>
      <vt:lpstr>PowerPoint Presentation</vt:lpstr>
      <vt:lpstr>JACQUES-LOUIS DAVID, The Coronation of Napoleon, 1805–1808.  Oil on canvas, 20’ 4 1/2” x 32’ 1 3/4”. Louvre, Paris  Napoleon was emperor from 1804-1815</vt:lpstr>
      <vt:lpstr>Pierre Vignon (French, 1763-1828) La Madeleine, Paris, France, “Symbolic link” between Rome and the Napoleonic empire. Begun as a church, it became a “temple of glory” for Napoleon’s armies and victories until the fall of Napoleon in 1815, when it became a Catholic church again.  The 52 Corinthian columns are each 66 feet high.</vt:lpstr>
      <vt:lpstr>Compare (left) PIERRE VIGNON, La Madeleine, Paris, France, begun in 1807– completed in 1842  (right) the ancient Roman temple, Maison Carrée, Nimes, France, 19-16 BCE with   </vt:lpstr>
      <vt:lpstr>PowerPoint Presentation</vt:lpstr>
      <vt:lpstr>Drawing of Washington, D.C., 1852, showing Capitol building designed by BENJAMIN LATROBE (English-American, 1764 -1820), 1803–1807; and urban design (created in 1791) by PIERRE CHARLES L’ENFANT (French-American, 1754-1825)    Neoclassicism and the New Rome (The USA)</vt:lpstr>
      <vt:lpstr>Jean-Antoine Houdon (French, 1732-1799), George Washington, 1788-1792, marble, 6’2” high, State Capitol, Richmond, Virginia. Roman fasces - with 13 rods symbolizing the 13 states - and Cincinnatus’s plow = Roman citizen soldier.  Above: bronze copy in front of the North Carolina State Capitol in Raleigh</vt:lpstr>
      <vt:lpstr>EDMONIA LEWIS (African-Ojibway American, Neoclassical sculptor, ca.1845-1911) Colonel Edward Gould Shaw, carved marble bust, 1864</vt:lpstr>
      <vt:lpstr>EDMONIA LEWIS, Forever Free, 1867. Marble, 3’ 5 1/4” x 11” x 7”. Howard University, Washington, D.C.     Celebration of the “Emancipation Proclamation” issued by Lincoln on January 1, 1863, which declared "that all persons held as slaves" within the rebellious states "are, and henceforward shall be free.“ The U.S. Civil War lasted from 1861- 1865</vt:lpstr>
      <vt:lpstr>Edmonia Lewis, Old Arrow Maker, modeled 1866, carved 1872, marble, 21 1/2 x 13 5/8 x 13 3/8 inches. Inspired by Longfellow’s epic 1855 poem, “The Song of Hiawatha,” Minnehaha (with European features) is shown "plaiting mats of flags and rushes" and her father "making arrowheads of jasper.“  Hiawatha was Chippewa (Ojibway) like Edmonia Lewis. Neoclassicism</vt:lpstr>
      <vt:lpstr>Edmonia Lewis, The Death of Cleopatra, 1876, marble, 63 x 31 1/4 x 46 inches, National Museum of American Art, Smithsonian Institution, Washington, D.C.  Drew huge crowds at the1876 Centennial Exposition in Philadelphia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O'BRIEN</dc:creator>
  <cp:lastModifiedBy>O'Brien, Elaine</cp:lastModifiedBy>
  <cp:revision>40</cp:revision>
  <dcterms:created xsi:type="dcterms:W3CDTF">2016-02-09T01:59:21Z</dcterms:created>
  <dcterms:modified xsi:type="dcterms:W3CDTF">2018-09-04T23:04:56Z</dcterms:modified>
</cp:coreProperties>
</file>